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21"/>
  </p:notesMasterIdLst>
  <p:sldIdLst>
    <p:sldId id="283" r:id="rId2"/>
    <p:sldId id="282" r:id="rId3"/>
    <p:sldId id="277" r:id="rId4"/>
    <p:sldId id="284" r:id="rId5"/>
    <p:sldId id="304" r:id="rId6"/>
    <p:sldId id="303" r:id="rId7"/>
    <p:sldId id="289" r:id="rId8"/>
    <p:sldId id="302" r:id="rId9"/>
    <p:sldId id="305" r:id="rId10"/>
    <p:sldId id="306" r:id="rId11"/>
    <p:sldId id="307" r:id="rId12"/>
    <p:sldId id="308" r:id="rId13"/>
    <p:sldId id="309" r:id="rId14"/>
    <p:sldId id="311" r:id="rId15"/>
    <p:sldId id="312" r:id="rId16"/>
    <p:sldId id="313" r:id="rId17"/>
    <p:sldId id="314" r:id="rId18"/>
    <p:sldId id="315" r:id="rId19"/>
    <p:sldId id="285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5" roundtripDataSignature="AMtx7mhSaRiTD9uDhGJ3nUfwohnl+c0R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4B36"/>
    <a:srgbClr val="1B4284"/>
    <a:srgbClr val="0B1A53"/>
    <a:srgbClr val="CCABFE"/>
    <a:srgbClr val="BD94F1"/>
    <a:srgbClr val="13294B"/>
    <a:srgbClr val="CA3F2B"/>
    <a:srgbClr val="15264B"/>
    <a:srgbClr val="FF552E"/>
    <a:srgbClr val="FA57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4733"/>
  </p:normalViewPr>
  <p:slideViewPr>
    <p:cSldViewPr snapToGrid="0" snapToObjects="1">
      <p:cViewPr varScale="1">
        <p:scale>
          <a:sx n="117" d="100"/>
          <a:sy n="117" d="100"/>
        </p:scale>
        <p:origin x="9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8369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610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8895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4955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4323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3541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484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1454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181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0848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7170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9812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1623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68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12" Type="http://schemas.microsoft.com/office/2007/relationships/hdphoto" Target="../media/hdphoto8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12" Type="http://schemas.openxmlformats.org/officeDocument/2006/relationships/image" Target="../media/image2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microsoft.com/office/2007/relationships/hdphoto" Target="../media/hdphoto2.wdp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5;p7">
            <a:extLst>
              <a:ext uri="{FF2B5EF4-FFF2-40B4-BE49-F238E27FC236}">
                <a16:creationId xmlns:a16="http://schemas.microsoft.com/office/drawing/2014/main" id="{C1FA7C40-A5CF-024C-8FE8-5396C6906587}"/>
              </a:ext>
            </a:extLst>
          </p:cNvPr>
          <p:cNvSpPr/>
          <p:nvPr/>
        </p:nvSpPr>
        <p:spPr>
          <a:xfrm rot="10800000" flipH="1">
            <a:off x="-1" y="8163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249122D5-F0B6-6948-B395-9DF02DCB4E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8164"/>
            <a:ext cx="12192000" cy="6858000"/>
          </a:xfrm>
          <a:prstGeom prst="rect">
            <a:avLst/>
          </a:prstGeom>
        </p:spPr>
      </p:pic>
      <p:sp>
        <p:nvSpPr>
          <p:cNvPr id="4" name="Google Shape;97;p1">
            <a:extLst>
              <a:ext uri="{FF2B5EF4-FFF2-40B4-BE49-F238E27FC236}">
                <a16:creationId xmlns:a16="http://schemas.microsoft.com/office/drawing/2014/main" id="{6EE6B1E5-9B9E-FD48-9F48-627803FDB7F5}"/>
              </a:ext>
            </a:extLst>
          </p:cNvPr>
          <p:cNvSpPr txBox="1"/>
          <p:nvPr/>
        </p:nvSpPr>
        <p:spPr>
          <a:xfrm>
            <a:off x="811302" y="1552831"/>
            <a:ext cx="10784545" cy="355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500" b="1" i="0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OVERCOMING OPTICAL SCATTERING IN PHOTOACOUSTIC IMAGING </a:t>
            </a: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500" b="1" i="0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WITH INTENSITY-RECOVERING </a:t>
            </a: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500" b="1" i="0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DEEP LEARNING MODEL</a:t>
            </a:r>
            <a:endParaRPr sz="4500" dirty="0">
              <a:latin typeface="+mn-lt"/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500" i="0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Department of Electrical and Computer Engineering</a:t>
            </a:r>
            <a:endParaRPr lang="en-US" sz="1800" dirty="0">
              <a:solidFill>
                <a:schemeClr val="lt1"/>
              </a:solidFill>
              <a:latin typeface="+mn-lt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BAA0E1-3AE3-CC42-A2EA-C66D0BE9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007" y="591707"/>
            <a:ext cx="2909982" cy="754082"/>
          </a:xfrm>
          <a:prstGeom prst="rect">
            <a:avLst/>
          </a:prstGeom>
        </p:spPr>
      </p:pic>
      <p:sp>
        <p:nvSpPr>
          <p:cNvPr id="6" name="Google Shape;98;p1">
            <a:extLst>
              <a:ext uri="{FF2B5EF4-FFF2-40B4-BE49-F238E27FC236}">
                <a16:creationId xmlns:a16="http://schemas.microsoft.com/office/drawing/2014/main" id="{5C6D8374-322F-A84C-B20A-504C6528FDDA}"/>
              </a:ext>
            </a:extLst>
          </p:cNvPr>
          <p:cNvSpPr txBox="1"/>
          <p:nvPr/>
        </p:nvSpPr>
        <p:spPr>
          <a:xfrm>
            <a:off x="3922059" y="5522748"/>
            <a:ext cx="434788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+mn-lt"/>
                <a:ea typeface="Helvetica Neue Light"/>
                <a:sym typeface="Helvetica Neue Light"/>
              </a:rPr>
              <a:t>Christine Wu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+mn-lt"/>
                <a:ea typeface="Helvetica Neue Light"/>
                <a:sym typeface="Helvetica Neue Light"/>
              </a:rPr>
              <a:t>Advisor: Chen Yun-Sheng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+mn-lt"/>
                <a:ea typeface="Helvetica Neue Light"/>
                <a:sym typeface="Helvetica Neue Light"/>
              </a:rPr>
              <a:t>Spring 2021</a:t>
            </a:r>
            <a:endParaRPr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16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35926" y="933455"/>
            <a:ext cx="6455065" cy="5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Line Evaluation of Array Phantom</a:t>
            </a:r>
          </a:p>
        </p:txBody>
      </p:sp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52C66BBC-9453-B54E-8859-F2AF5ADAFA53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DEPARTMENT OF ELECTRICAL AND COMPUTER ENGINEERING</a:t>
            </a: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DATASET TRAINING &amp; EVALUATION</a:t>
            </a:r>
          </a:p>
        </p:txBody>
      </p:sp>
      <p:pic>
        <p:nvPicPr>
          <p:cNvPr id="38" name="Picture 37" descr="Chart, line chart, histogram&#10;&#10;Description automatically generated">
            <a:extLst>
              <a:ext uri="{FF2B5EF4-FFF2-40B4-BE49-F238E27FC236}">
                <a16:creationId xmlns:a16="http://schemas.microsoft.com/office/drawing/2014/main" id="{B4B3484B-2D57-C245-9731-1006A8EBE9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36" b="28387"/>
          <a:stretch/>
        </p:blipFill>
        <p:spPr>
          <a:xfrm>
            <a:off x="3283066" y="3895942"/>
            <a:ext cx="5472627" cy="2510379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C1145B5-A4BF-CD4C-B956-EFC1C8C5E504}"/>
              </a:ext>
            </a:extLst>
          </p:cNvPr>
          <p:cNvCxnSpPr>
            <a:cxnSpLocks/>
          </p:cNvCxnSpPr>
          <p:nvPr/>
        </p:nvCxnSpPr>
        <p:spPr>
          <a:xfrm flipV="1">
            <a:off x="3880693" y="4194624"/>
            <a:ext cx="4602852" cy="904275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E39B55B-5670-CB40-8F38-FED4BC9601CA}"/>
              </a:ext>
            </a:extLst>
          </p:cNvPr>
          <p:cNvCxnSpPr>
            <a:cxnSpLocks/>
          </p:cNvCxnSpPr>
          <p:nvPr/>
        </p:nvCxnSpPr>
        <p:spPr>
          <a:xfrm>
            <a:off x="3880693" y="4124232"/>
            <a:ext cx="4583799" cy="9718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C0D8CC52-626E-1C4F-9EEE-5F596F0D7089}"/>
              </a:ext>
            </a:extLst>
          </p:cNvPr>
          <p:cNvSpPr txBox="1"/>
          <p:nvPr/>
        </p:nvSpPr>
        <p:spPr>
          <a:xfrm>
            <a:off x="1193942" y="4052224"/>
            <a:ext cx="1948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ysClr val="windowText" lastClr="000000"/>
                </a:solidFill>
                <a:latin typeface="+mj-lt"/>
              </a:rPr>
              <a:t>Uniform Intensity </a:t>
            </a:r>
          </a:p>
          <a:p>
            <a:pPr algn="r"/>
            <a:r>
              <a:rPr lang="en-US" dirty="0">
                <a:solidFill>
                  <a:sysClr val="windowText" lastClr="000000"/>
                </a:solidFill>
                <a:latin typeface="+mj-lt"/>
              </a:rPr>
              <a:t>(No attenuation)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357CFB8-0211-7445-B8EC-8362C5337D58}"/>
              </a:ext>
            </a:extLst>
          </p:cNvPr>
          <p:cNvSpPr txBox="1"/>
          <p:nvPr/>
        </p:nvSpPr>
        <p:spPr>
          <a:xfrm>
            <a:off x="8930366" y="4295557"/>
            <a:ext cx="1504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  <a:latin typeface="+mj-lt"/>
              </a:rPr>
              <a:t>Attenuated Intensity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11696F-B2AD-144D-A57E-85298859CD98}"/>
              </a:ext>
            </a:extLst>
          </p:cNvPr>
          <p:cNvGrpSpPr/>
          <p:nvPr/>
        </p:nvGrpSpPr>
        <p:grpSpPr>
          <a:xfrm>
            <a:off x="3018004" y="1402995"/>
            <a:ext cx="6471677" cy="2461846"/>
            <a:chOff x="2490694" y="1412534"/>
            <a:chExt cx="6471677" cy="246184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7A73605-31AB-734D-BE0C-29B048002C24}"/>
                </a:ext>
              </a:extLst>
            </p:cNvPr>
            <p:cNvGrpSpPr/>
            <p:nvPr/>
          </p:nvGrpSpPr>
          <p:grpSpPr>
            <a:xfrm>
              <a:off x="2490694" y="1734345"/>
              <a:ext cx="6455066" cy="2140035"/>
              <a:chOff x="2074901" y="1472004"/>
              <a:chExt cx="7210613" cy="2388702"/>
            </a:xfrm>
          </p:grpSpPr>
          <p:pic>
            <p:nvPicPr>
              <p:cNvPr id="40" name="Picture 39" descr="A picture containing outdoor, ground, field, night sky&#10;&#10;Description automatically generated">
                <a:extLst>
                  <a:ext uri="{FF2B5EF4-FFF2-40B4-BE49-F238E27FC236}">
                    <a16:creationId xmlns:a16="http://schemas.microsoft.com/office/drawing/2014/main" id="{EEF47258-D486-4443-A0AF-1793C9A63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074901" y="1481536"/>
                <a:ext cx="2379170" cy="2379170"/>
              </a:xfrm>
              <a:prstGeom prst="rect">
                <a:avLst/>
              </a:prstGeom>
            </p:spPr>
          </p:pic>
          <p:pic>
            <p:nvPicPr>
              <p:cNvPr id="41" name="Picture 40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75F38761-99A3-D746-9939-F46D419F49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0416"/>
              <a:stretch/>
            </p:blipFill>
            <p:spPr>
              <a:xfrm>
                <a:off x="6900309" y="1472004"/>
                <a:ext cx="2385205" cy="2379170"/>
              </a:xfrm>
              <a:prstGeom prst="rect">
                <a:avLst/>
              </a:prstGeom>
            </p:spPr>
          </p:pic>
          <p:pic>
            <p:nvPicPr>
              <p:cNvPr id="70" name="Picture 69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454FA53B-7632-5349-9AEA-D0E19D4E1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50428"/>
              <a:stretch/>
            </p:blipFill>
            <p:spPr>
              <a:xfrm>
                <a:off x="4484903" y="1472005"/>
                <a:ext cx="2384573" cy="2379169"/>
              </a:xfrm>
              <a:prstGeom prst="rect">
                <a:avLst/>
              </a:prstGeom>
            </p:spPr>
          </p:pic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60C48DE-EA40-B842-9015-B6F67DA4A5BC}"/>
                </a:ext>
              </a:extLst>
            </p:cNvPr>
            <p:cNvSpPr txBox="1"/>
            <p:nvPr/>
          </p:nvSpPr>
          <p:spPr>
            <a:xfrm>
              <a:off x="2581360" y="1437724"/>
              <a:ext cx="1948542" cy="36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+mj-lt"/>
                </a:rPr>
                <a:t>Ultrasound BM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7F9102F-6050-2C48-A935-FB8861FE6A84}"/>
                </a:ext>
              </a:extLst>
            </p:cNvPr>
            <p:cNvSpPr txBox="1"/>
            <p:nvPr/>
          </p:nvSpPr>
          <p:spPr>
            <a:xfrm>
              <a:off x="4595212" y="1424013"/>
              <a:ext cx="2240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+mj-lt"/>
                </a:rPr>
                <a:t>Attenuated PA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89D1CB0-B3E5-0346-A938-2862FF1DBFF6}"/>
                </a:ext>
              </a:extLst>
            </p:cNvPr>
            <p:cNvSpPr txBox="1"/>
            <p:nvPr/>
          </p:nvSpPr>
          <p:spPr>
            <a:xfrm>
              <a:off x="6782776" y="1412534"/>
              <a:ext cx="2179595" cy="36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+mj-lt"/>
                </a:rPr>
                <a:t>PowerNet</a:t>
              </a:r>
              <a:r>
                <a:rPr lang="en-US" dirty="0">
                  <a:solidFill>
                    <a:srgbClr val="002060"/>
                  </a:solidFill>
                  <a:latin typeface="+mj-lt"/>
                </a:rPr>
                <a:t> PA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724A699-3153-814B-B6A5-B2C7859A0E10}"/>
                </a:ext>
              </a:extLst>
            </p:cNvPr>
            <p:cNvCxnSpPr>
              <a:cxnSpLocks/>
            </p:cNvCxnSpPr>
            <p:nvPr/>
          </p:nvCxnSpPr>
          <p:spPr>
            <a:xfrm>
              <a:off x="5551473" y="1824368"/>
              <a:ext cx="0" cy="1223632"/>
            </a:xfrm>
            <a:prstGeom prst="line">
              <a:avLst/>
            </a:prstGeom>
            <a:ln w="127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09D4778-3B16-ED4D-AF20-A8BA480E3808}"/>
                </a:ext>
              </a:extLst>
            </p:cNvPr>
            <p:cNvCxnSpPr>
              <a:cxnSpLocks/>
            </p:cNvCxnSpPr>
            <p:nvPr/>
          </p:nvCxnSpPr>
          <p:spPr>
            <a:xfrm>
              <a:off x="7726681" y="1824368"/>
              <a:ext cx="0" cy="122363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3074FB6-76E9-6842-943A-79BFC8CD8A94}"/>
              </a:ext>
            </a:extLst>
          </p:cNvPr>
          <p:cNvCxnSpPr/>
          <p:nvPr/>
        </p:nvCxnSpPr>
        <p:spPr>
          <a:xfrm flipV="1">
            <a:off x="3108393" y="4145432"/>
            <a:ext cx="741134" cy="98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AB580A6-F4EB-B146-8C59-70F30BF7F715}"/>
              </a:ext>
            </a:extLst>
          </p:cNvPr>
          <p:cNvCxnSpPr>
            <a:cxnSpLocks/>
          </p:cNvCxnSpPr>
          <p:nvPr/>
        </p:nvCxnSpPr>
        <p:spPr>
          <a:xfrm flipH="1" flipV="1">
            <a:off x="8483545" y="4240858"/>
            <a:ext cx="415655" cy="285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18E47FF-7C12-EE42-8EF0-C2380C4A1BBB}"/>
              </a:ext>
            </a:extLst>
          </p:cNvPr>
          <p:cNvGrpSpPr/>
          <p:nvPr/>
        </p:nvGrpSpPr>
        <p:grpSpPr>
          <a:xfrm>
            <a:off x="8592224" y="5446792"/>
            <a:ext cx="2240628" cy="520187"/>
            <a:chOff x="8843522" y="5745008"/>
            <a:chExt cx="2240628" cy="520187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F572144-636B-3F42-8173-0E90CA676C63}"/>
                </a:ext>
              </a:extLst>
            </p:cNvPr>
            <p:cNvSpPr txBox="1"/>
            <p:nvPr/>
          </p:nvSpPr>
          <p:spPr>
            <a:xfrm>
              <a:off x="8862377" y="5988196"/>
              <a:ext cx="21430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FF2422"/>
                  </a:solidFill>
                  <a:latin typeface="+mj-lt"/>
                </a:rPr>
                <a:t>PowerNet</a:t>
              </a:r>
              <a:r>
                <a:rPr lang="en-US" sz="1200" dirty="0">
                  <a:solidFill>
                    <a:srgbClr val="FF2422"/>
                  </a:solidFill>
                  <a:latin typeface="+mj-lt"/>
                </a:rPr>
                <a:t> PA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7D7AB12-DE4E-CF44-908D-A772BAADD5E8}"/>
                </a:ext>
              </a:extLst>
            </p:cNvPr>
            <p:cNvSpPr txBox="1"/>
            <p:nvPr/>
          </p:nvSpPr>
          <p:spPr>
            <a:xfrm>
              <a:off x="8843522" y="5745008"/>
              <a:ext cx="224062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3435FF"/>
                  </a:solidFill>
                  <a:latin typeface="+mj-lt"/>
                </a:rPr>
                <a:t>Attenuated PA</a:t>
              </a: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FA3A1612-83CD-AE4F-85E3-34B14411763C}"/>
                </a:ext>
              </a:extLst>
            </p:cNvPr>
            <p:cNvSpPr/>
            <p:nvPr/>
          </p:nvSpPr>
          <p:spPr>
            <a:xfrm>
              <a:off x="9103314" y="5877782"/>
              <a:ext cx="269285" cy="53771"/>
            </a:xfrm>
            <a:prstGeom prst="roundRect">
              <a:avLst/>
            </a:prstGeom>
            <a:solidFill>
              <a:srgbClr val="3435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C1EDE1CB-4DE0-8A4E-988A-956ECF25D8D7}"/>
                </a:ext>
              </a:extLst>
            </p:cNvPr>
            <p:cNvSpPr/>
            <p:nvPr/>
          </p:nvSpPr>
          <p:spPr>
            <a:xfrm>
              <a:off x="9103312" y="6128153"/>
              <a:ext cx="269285" cy="53771"/>
            </a:xfrm>
            <a:prstGeom prst="roundRect">
              <a:avLst/>
            </a:prstGeom>
            <a:solidFill>
              <a:srgbClr val="FF242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1547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35926" y="933455"/>
            <a:ext cx="6455065" cy="5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Line Evaluation of Array Phantom</a:t>
            </a:r>
          </a:p>
        </p:txBody>
      </p:sp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52C66BBC-9453-B54E-8859-F2AF5ADAFA53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DEPARTMENT OF ELECTRICAL AND COMPUTER ENGINEERING</a:t>
            </a: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DATASET TRAINING &amp; EVALUATION</a:t>
            </a:r>
          </a:p>
        </p:txBody>
      </p:sp>
      <p:pic>
        <p:nvPicPr>
          <p:cNvPr id="38" name="Picture 37" descr="Chart, line chart, histogram&#10;&#10;Description automatically generated">
            <a:extLst>
              <a:ext uri="{FF2B5EF4-FFF2-40B4-BE49-F238E27FC236}">
                <a16:creationId xmlns:a16="http://schemas.microsoft.com/office/drawing/2014/main" id="{B4B3484B-2D57-C245-9731-1006A8EBE9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36" b="28387"/>
          <a:stretch/>
        </p:blipFill>
        <p:spPr>
          <a:xfrm>
            <a:off x="3283066" y="3895942"/>
            <a:ext cx="5472627" cy="2510379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C1145B5-A4BF-CD4C-B956-EFC1C8C5E504}"/>
              </a:ext>
            </a:extLst>
          </p:cNvPr>
          <p:cNvCxnSpPr>
            <a:cxnSpLocks/>
          </p:cNvCxnSpPr>
          <p:nvPr/>
        </p:nvCxnSpPr>
        <p:spPr>
          <a:xfrm flipV="1">
            <a:off x="3880693" y="4194624"/>
            <a:ext cx="4602852" cy="904275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E39B55B-5670-CB40-8F38-FED4BC9601CA}"/>
              </a:ext>
            </a:extLst>
          </p:cNvPr>
          <p:cNvCxnSpPr>
            <a:cxnSpLocks/>
          </p:cNvCxnSpPr>
          <p:nvPr/>
        </p:nvCxnSpPr>
        <p:spPr>
          <a:xfrm>
            <a:off x="3880693" y="4124232"/>
            <a:ext cx="4583799" cy="9718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C0D8CC52-626E-1C4F-9EEE-5F596F0D7089}"/>
              </a:ext>
            </a:extLst>
          </p:cNvPr>
          <p:cNvSpPr txBox="1"/>
          <p:nvPr/>
        </p:nvSpPr>
        <p:spPr>
          <a:xfrm>
            <a:off x="1193942" y="4052224"/>
            <a:ext cx="1948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ysClr val="windowText" lastClr="000000"/>
                </a:solidFill>
                <a:latin typeface="+mj-lt"/>
              </a:rPr>
              <a:t>Uniform Intensity </a:t>
            </a:r>
          </a:p>
          <a:p>
            <a:pPr algn="r"/>
            <a:r>
              <a:rPr lang="en-US" dirty="0">
                <a:solidFill>
                  <a:sysClr val="windowText" lastClr="000000"/>
                </a:solidFill>
                <a:latin typeface="+mj-lt"/>
              </a:rPr>
              <a:t>(No attenuation)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357CFB8-0211-7445-B8EC-8362C5337D58}"/>
              </a:ext>
            </a:extLst>
          </p:cNvPr>
          <p:cNvSpPr txBox="1"/>
          <p:nvPr/>
        </p:nvSpPr>
        <p:spPr>
          <a:xfrm>
            <a:off x="8930366" y="4295557"/>
            <a:ext cx="1504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  <a:latin typeface="+mj-lt"/>
              </a:rPr>
              <a:t>Attenuated Intensity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11696F-B2AD-144D-A57E-85298859CD98}"/>
              </a:ext>
            </a:extLst>
          </p:cNvPr>
          <p:cNvGrpSpPr/>
          <p:nvPr/>
        </p:nvGrpSpPr>
        <p:grpSpPr>
          <a:xfrm>
            <a:off x="3018004" y="1402995"/>
            <a:ext cx="6471677" cy="2459736"/>
            <a:chOff x="2490694" y="1412534"/>
            <a:chExt cx="6471677" cy="246184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7A73605-31AB-734D-BE0C-29B048002C24}"/>
                </a:ext>
              </a:extLst>
            </p:cNvPr>
            <p:cNvGrpSpPr/>
            <p:nvPr/>
          </p:nvGrpSpPr>
          <p:grpSpPr>
            <a:xfrm>
              <a:off x="2490694" y="1734345"/>
              <a:ext cx="6455066" cy="2140035"/>
              <a:chOff x="2074901" y="1472004"/>
              <a:chExt cx="7210613" cy="2388702"/>
            </a:xfrm>
          </p:grpSpPr>
          <p:pic>
            <p:nvPicPr>
              <p:cNvPr id="40" name="Picture 39" descr="A picture containing outdoor, ground, field, night sky&#10;&#10;Description automatically generated">
                <a:extLst>
                  <a:ext uri="{FF2B5EF4-FFF2-40B4-BE49-F238E27FC236}">
                    <a16:creationId xmlns:a16="http://schemas.microsoft.com/office/drawing/2014/main" id="{EEF47258-D486-4443-A0AF-1793C9A63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074901" y="1481536"/>
                <a:ext cx="2379170" cy="2379170"/>
              </a:xfrm>
              <a:prstGeom prst="rect">
                <a:avLst/>
              </a:prstGeom>
            </p:spPr>
          </p:pic>
          <p:pic>
            <p:nvPicPr>
              <p:cNvPr id="41" name="Picture 40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75F38761-99A3-D746-9939-F46D419F49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0416"/>
              <a:stretch/>
            </p:blipFill>
            <p:spPr>
              <a:xfrm>
                <a:off x="6900309" y="1472004"/>
                <a:ext cx="2385205" cy="2379170"/>
              </a:xfrm>
              <a:prstGeom prst="rect">
                <a:avLst/>
              </a:prstGeom>
            </p:spPr>
          </p:pic>
          <p:pic>
            <p:nvPicPr>
              <p:cNvPr id="70" name="Picture 69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454FA53B-7632-5349-9AEA-D0E19D4E1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50428"/>
              <a:stretch/>
            </p:blipFill>
            <p:spPr>
              <a:xfrm>
                <a:off x="4484903" y="1472005"/>
                <a:ext cx="2384573" cy="2379169"/>
              </a:xfrm>
              <a:prstGeom prst="rect">
                <a:avLst/>
              </a:prstGeom>
            </p:spPr>
          </p:pic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60C48DE-EA40-B842-9015-B6F67DA4A5BC}"/>
                </a:ext>
              </a:extLst>
            </p:cNvPr>
            <p:cNvSpPr txBox="1"/>
            <p:nvPr/>
          </p:nvSpPr>
          <p:spPr>
            <a:xfrm>
              <a:off x="2581360" y="1437724"/>
              <a:ext cx="1948542" cy="36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+mj-lt"/>
                </a:rPr>
                <a:t>Ultrasound BM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7F9102F-6050-2C48-A935-FB8861FE6A84}"/>
                </a:ext>
              </a:extLst>
            </p:cNvPr>
            <p:cNvSpPr txBox="1"/>
            <p:nvPr/>
          </p:nvSpPr>
          <p:spPr>
            <a:xfrm>
              <a:off x="4595212" y="1424013"/>
              <a:ext cx="2240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+mj-lt"/>
                </a:rPr>
                <a:t>Attenuated PA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89D1CB0-B3E5-0346-A938-2862FF1DBFF6}"/>
                </a:ext>
              </a:extLst>
            </p:cNvPr>
            <p:cNvSpPr txBox="1"/>
            <p:nvPr/>
          </p:nvSpPr>
          <p:spPr>
            <a:xfrm>
              <a:off x="6782776" y="1412534"/>
              <a:ext cx="2179595" cy="36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+mj-lt"/>
                </a:rPr>
                <a:t>PowerNet</a:t>
              </a:r>
              <a:r>
                <a:rPr lang="en-US" dirty="0">
                  <a:solidFill>
                    <a:srgbClr val="002060"/>
                  </a:solidFill>
                  <a:latin typeface="+mj-lt"/>
                </a:rPr>
                <a:t> PA</a:t>
              </a:r>
            </a:p>
          </p:txBody>
        </p: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3074FB6-76E9-6842-943A-79BFC8CD8A94}"/>
              </a:ext>
            </a:extLst>
          </p:cNvPr>
          <p:cNvCxnSpPr/>
          <p:nvPr/>
        </p:nvCxnSpPr>
        <p:spPr>
          <a:xfrm flipV="1">
            <a:off x="3108393" y="4145432"/>
            <a:ext cx="741134" cy="98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AB580A6-F4EB-B146-8C59-70F30BF7F715}"/>
              </a:ext>
            </a:extLst>
          </p:cNvPr>
          <p:cNvCxnSpPr>
            <a:cxnSpLocks/>
          </p:cNvCxnSpPr>
          <p:nvPr/>
        </p:nvCxnSpPr>
        <p:spPr>
          <a:xfrm flipH="1" flipV="1">
            <a:off x="8483545" y="4240858"/>
            <a:ext cx="415655" cy="285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18E47FF-7C12-EE42-8EF0-C2380C4A1BBB}"/>
              </a:ext>
            </a:extLst>
          </p:cNvPr>
          <p:cNvGrpSpPr/>
          <p:nvPr/>
        </p:nvGrpSpPr>
        <p:grpSpPr>
          <a:xfrm>
            <a:off x="8592224" y="5446792"/>
            <a:ext cx="2240628" cy="520187"/>
            <a:chOff x="8843522" y="5745008"/>
            <a:chExt cx="2240628" cy="520187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F572144-636B-3F42-8173-0E90CA676C63}"/>
                </a:ext>
              </a:extLst>
            </p:cNvPr>
            <p:cNvSpPr txBox="1"/>
            <p:nvPr/>
          </p:nvSpPr>
          <p:spPr>
            <a:xfrm>
              <a:off x="8862377" y="5988196"/>
              <a:ext cx="21430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FF2422"/>
                  </a:solidFill>
                  <a:latin typeface="+mj-lt"/>
                </a:rPr>
                <a:t>PowerNet</a:t>
              </a:r>
              <a:r>
                <a:rPr lang="en-US" sz="1200" dirty="0">
                  <a:solidFill>
                    <a:srgbClr val="FF2422"/>
                  </a:solidFill>
                  <a:latin typeface="+mj-lt"/>
                </a:rPr>
                <a:t> PA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7D7AB12-DE4E-CF44-908D-A772BAADD5E8}"/>
                </a:ext>
              </a:extLst>
            </p:cNvPr>
            <p:cNvSpPr txBox="1"/>
            <p:nvPr/>
          </p:nvSpPr>
          <p:spPr>
            <a:xfrm>
              <a:off x="8843522" y="5745008"/>
              <a:ext cx="224062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3435FF"/>
                  </a:solidFill>
                  <a:latin typeface="+mj-lt"/>
                </a:rPr>
                <a:t>Attenuated PA</a:t>
              </a: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FA3A1612-83CD-AE4F-85E3-34B14411763C}"/>
                </a:ext>
              </a:extLst>
            </p:cNvPr>
            <p:cNvSpPr/>
            <p:nvPr/>
          </p:nvSpPr>
          <p:spPr>
            <a:xfrm>
              <a:off x="9103314" y="5877782"/>
              <a:ext cx="269285" cy="53771"/>
            </a:xfrm>
            <a:prstGeom prst="roundRect">
              <a:avLst/>
            </a:prstGeom>
            <a:solidFill>
              <a:srgbClr val="3435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C1EDE1CB-4DE0-8A4E-988A-956ECF25D8D7}"/>
                </a:ext>
              </a:extLst>
            </p:cNvPr>
            <p:cNvSpPr/>
            <p:nvPr/>
          </p:nvSpPr>
          <p:spPr>
            <a:xfrm>
              <a:off x="9103312" y="6128153"/>
              <a:ext cx="269285" cy="53771"/>
            </a:xfrm>
            <a:prstGeom prst="roundRect">
              <a:avLst/>
            </a:prstGeom>
            <a:solidFill>
              <a:srgbClr val="FF242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Donut 45">
            <a:extLst>
              <a:ext uri="{FF2B5EF4-FFF2-40B4-BE49-F238E27FC236}">
                <a16:creationId xmlns:a16="http://schemas.microsoft.com/office/drawing/2014/main" id="{9E0570B6-DC6B-484B-BD4E-59A30FF8DDC3}"/>
              </a:ext>
            </a:extLst>
          </p:cNvPr>
          <p:cNvSpPr/>
          <p:nvPr/>
        </p:nvSpPr>
        <p:spPr>
          <a:xfrm>
            <a:off x="8061562" y="2792992"/>
            <a:ext cx="384858" cy="384858"/>
          </a:xfrm>
          <a:prstGeom prst="donut">
            <a:avLst>
              <a:gd name="adj" fmla="val 2414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Donut 46">
            <a:extLst>
              <a:ext uri="{FF2B5EF4-FFF2-40B4-BE49-F238E27FC236}">
                <a16:creationId xmlns:a16="http://schemas.microsoft.com/office/drawing/2014/main" id="{9D2E319A-2227-434D-AE11-7D02BF680FC7}"/>
              </a:ext>
            </a:extLst>
          </p:cNvPr>
          <p:cNvSpPr/>
          <p:nvPr/>
        </p:nvSpPr>
        <p:spPr>
          <a:xfrm>
            <a:off x="5871647" y="2786888"/>
            <a:ext cx="384858" cy="384858"/>
          </a:xfrm>
          <a:prstGeom prst="donut">
            <a:avLst>
              <a:gd name="adj" fmla="val 2414"/>
            </a:avLst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Donut 47">
            <a:extLst>
              <a:ext uri="{FF2B5EF4-FFF2-40B4-BE49-F238E27FC236}">
                <a16:creationId xmlns:a16="http://schemas.microsoft.com/office/drawing/2014/main" id="{4E29CC2D-106A-784B-8085-1AC0F8AD769E}"/>
              </a:ext>
            </a:extLst>
          </p:cNvPr>
          <p:cNvSpPr/>
          <p:nvPr/>
        </p:nvSpPr>
        <p:spPr>
          <a:xfrm>
            <a:off x="3698083" y="2772729"/>
            <a:ext cx="384858" cy="384858"/>
          </a:xfrm>
          <a:prstGeom prst="donut">
            <a:avLst>
              <a:gd name="adj" fmla="val 2414"/>
            </a:avLst>
          </a:prstGeom>
          <a:solidFill>
            <a:srgbClr val="FFC0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4ADB3701-C671-1F46-9EED-34DFB89FF38C}"/>
              </a:ext>
            </a:extLst>
          </p:cNvPr>
          <p:cNvSpPr/>
          <p:nvPr/>
        </p:nvSpPr>
        <p:spPr>
          <a:xfrm>
            <a:off x="7337794" y="3944948"/>
            <a:ext cx="1125972" cy="2008474"/>
          </a:xfrm>
          <a:prstGeom prst="roundRect">
            <a:avLst/>
          </a:prstGeom>
          <a:noFill/>
          <a:ln w="19050">
            <a:solidFill>
              <a:schemeClr val="accent2">
                <a:alpha val="93094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C3DF9776-0E66-5D4B-A552-8D7BB00FEB61}"/>
              </a:ext>
            </a:extLst>
          </p:cNvPr>
          <p:cNvSpPr/>
          <p:nvPr/>
        </p:nvSpPr>
        <p:spPr>
          <a:xfrm>
            <a:off x="3869816" y="3966720"/>
            <a:ext cx="3467252" cy="2008474"/>
          </a:xfrm>
          <a:prstGeom prst="roundRect">
            <a:avLst>
              <a:gd name="adj" fmla="val 3050"/>
            </a:avLst>
          </a:prstGeom>
          <a:solidFill>
            <a:schemeClr val="accent2">
              <a:lumMod val="20000"/>
              <a:lumOff val="80000"/>
              <a:alpha val="31211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5B677C3-AC67-464A-BF91-6043594F6BB9}"/>
              </a:ext>
            </a:extLst>
          </p:cNvPr>
          <p:cNvSpPr txBox="1"/>
          <p:nvPr/>
        </p:nvSpPr>
        <p:spPr>
          <a:xfrm>
            <a:off x="5895736" y="4217719"/>
            <a:ext cx="1410891" cy="646331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1B4284"/>
                </a:solidFill>
                <a:latin typeface="+mj-lt"/>
              </a:rPr>
              <a:t>Reference Peak</a:t>
            </a:r>
            <a:r>
              <a:rPr lang="en-US" sz="1200" dirty="0">
                <a:solidFill>
                  <a:srgbClr val="1B4284"/>
                </a:solidFill>
                <a:latin typeface="+mj-lt"/>
              </a:rPr>
              <a:t>: similar in shape and magnitude</a:t>
            </a:r>
          </a:p>
        </p:txBody>
      </p:sp>
    </p:spTree>
    <p:extLst>
      <p:ext uri="{BB962C8B-B14F-4D97-AF65-F5344CB8AC3E}">
        <p14:creationId xmlns:p14="http://schemas.microsoft.com/office/powerpoint/2010/main" val="3019742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35926" y="933455"/>
            <a:ext cx="6455065" cy="5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Line Evaluation of Array Phantom</a:t>
            </a:r>
          </a:p>
        </p:txBody>
      </p:sp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52C66BBC-9453-B54E-8859-F2AF5ADAFA53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DEPARTMENT OF ELECTRICAL AND COMPUTER ENGINEERING</a:t>
            </a: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DATASET TRAINING &amp; EVALUATION</a:t>
            </a:r>
          </a:p>
        </p:txBody>
      </p:sp>
      <p:pic>
        <p:nvPicPr>
          <p:cNvPr id="38" name="Picture 37" descr="Chart, line chart, histogram&#10;&#10;Description automatically generated">
            <a:extLst>
              <a:ext uri="{FF2B5EF4-FFF2-40B4-BE49-F238E27FC236}">
                <a16:creationId xmlns:a16="http://schemas.microsoft.com/office/drawing/2014/main" id="{B4B3484B-2D57-C245-9731-1006A8EBE9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36" b="28387"/>
          <a:stretch/>
        </p:blipFill>
        <p:spPr>
          <a:xfrm>
            <a:off x="3283066" y="3895942"/>
            <a:ext cx="5472627" cy="2510379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C1145B5-A4BF-CD4C-B956-EFC1C8C5E504}"/>
              </a:ext>
            </a:extLst>
          </p:cNvPr>
          <p:cNvCxnSpPr>
            <a:cxnSpLocks/>
          </p:cNvCxnSpPr>
          <p:nvPr/>
        </p:nvCxnSpPr>
        <p:spPr>
          <a:xfrm flipV="1">
            <a:off x="3880693" y="4194624"/>
            <a:ext cx="4602852" cy="904275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E39B55B-5670-CB40-8F38-FED4BC9601CA}"/>
              </a:ext>
            </a:extLst>
          </p:cNvPr>
          <p:cNvCxnSpPr>
            <a:cxnSpLocks/>
          </p:cNvCxnSpPr>
          <p:nvPr/>
        </p:nvCxnSpPr>
        <p:spPr>
          <a:xfrm>
            <a:off x="3880693" y="4124232"/>
            <a:ext cx="4583799" cy="9718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C0D8CC52-626E-1C4F-9EEE-5F596F0D7089}"/>
              </a:ext>
            </a:extLst>
          </p:cNvPr>
          <p:cNvSpPr txBox="1"/>
          <p:nvPr/>
        </p:nvSpPr>
        <p:spPr>
          <a:xfrm>
            <a:off x="1193942" y="4052224"/>
            <a:ext cx="1948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ysClr val="windowText" lastClr="000000"/>
                </a:solidFill>
                <a:latin typeface="+mj-lt"/>
              </a:rPr>
              <a:t>Uniform Intensity </a:t>
            </a:r>
          </a:p>
          <a:p>
            <a:pPr algn="r"/>
            <a:r>
              <a:rPr lang="en-US" dirty="0">
                <a:solidFill>
                  <a:sysClr val="windowText" lastClr="000000"/>
                </a:solidFill>
                <a:latin typeface="+mj-lt"/>
              </a:rPr>
              <a:t>(No attenuation)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357CFB8-0211-7445-B8EC-8362C5337D58}"/>
              </a:ext>
            </a:extLst>
          </p:cNvPr>
          <p:cNvSpPr txBox="1"/>
          <p:nvPr/>
        </p:nvSpPr>
        <p:spPr>
          <a:xfrm>
            <a:off x="8930366" y="4295557"/>
            <a:ext cx="1504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  <a:latin typeface="+mj-lt"/>
              </a:rPr>
              <a:t>Attenuated Intensity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11696F-B2AD-144D-A57E-85298859CD98}"/>
              </a:ext>
            </a:extLst>
          </p:cNvPr>
          <p:cNvGrpSpPr/>
          <p:nvPr/>
        </p:nvGrpSpPr>
        <p:grpSpPr>
          <a:xfrm>
            <a:off x="3018004" y="1402995"/>
            <a:ext cx="6471677" cy="2459736"/>
            <a:chOff x="2490694" y="1412534"/>
            <a:chExt cx="6471677" cy="246184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7A73605-31AB-734D-BE0C-29B048002C24}"/>
                </a:ext>
              </a:extLst>
            </p:cNvPr>
            <p:cNvGrpSpPr/>
            <p:nvPr/>
          </p:nvGrpSpPr>
          <p:grpSpPr>
            <a:xfrm>
              <a:off x="2490694" y="1734345"/>
              <a:ext cx="6455066" cy="2140035"/>
              <a:chOff x="2074901" y="1472004"/>
              <a:chExt cx="7210613" cy="2388702"/>
            </a:xfrm>
          </p:grpSpPr>
          <p:pic>
            <p:nvPicPr>
              <p:cNvPr id="40" name="Picture 39" descr="A picture containing outdoor, ground, field, night sky&#10;&#10;Description automatically generated">
                <a:extLst>
                  <a:ext uri="{FF2B5EF4-FFF2-40B4-BE49-F238E27FC236}">
                    <a16:creationId xmlns:a16="http://schemas.microsoft.com/office/drawing/2014/main" id="{EEF47258-D486-4443-A0AF-1793C9A63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074901" y="1481536"/>
                <a:ext cx="2379170" cy="2379170"/>
              </a:xfrm>
              <a:prstGeom prst="rect">
                <a:avLst/>
              </a:prstGeom>
            </p:spPr>
          </p:pic>
          <p:pic>
            <p:nvPicPr>
              <p:cNvPr id="41" name="Picture 40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75F38761-99A3-D746-9939-F46D419F49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0416"/>
              <a:stretch/>
            </p:blipFill>
            <p:spPr>
              <a:xfrm>
                <a:off x="6900309" y="1472004"/>
                <a:ext cx="2385205" cy="2379170"/>
              </a:xfrm>
              <a:prstGeom prst="rect">
                <a:avLst/>
              </a:prstGeom>
            </p:spPr>
          </p:pic>
          <p:pic>
            <p:nvPicPr>
              <p:cNvPr id="70" name="Picture 69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454FA53B-7632-5349-9AEA-D0E19D4E1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50428"/>
              <a:stretch/>
            </p:blipFill>
            <p:spPr>
              <a:xfrm>
                <a:off x="4484903" y="1472005"/>
                <a:ext cx="2384573" cy="2379169"/>
              </a:xfrm>
              <a:prstGeom prst="rect">
                <a:avLst/>
              </a:prstGeom>
            </p:spPr>
          </p:pic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60C48DE-EA40-B842-9015-B6F67DA4A5BC}"/>
                </a:ext>
              </a:extLst>
            </p:cNvPr>
            <p:cNvSpPr txBox="1"/>
            <p:nvPr/>
          </p:nvSpPr>
          <p:spPr>
            <a:xfrm>
              <a:off x="2581360" y="1437724"/>
              <a:ext cx="1948542" cy="36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+mj-lt"/>
                </a:rPr>
                <a:t>Ultrasound BM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7F9102F-6050-2C48-A935-FB8861FE6A84}"/>
                </a:ext>
              </a:extLst>
            </p:cNvPr>
            <p:cNvSpPr txBox="1"/>
            <p:nvPr/>
          </p:nvSpPr>
          <p:spPr>
            <a:xfrm>
              <a:off x="4595212" y="1424013"/>
              <a:ext cx="2240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+mj-lt"/>
                </a:rPr>
                <a:t>Attenuated PA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89D1CB0-B3E5-0346-A938-2862FF1DBFF6}"/>
                </a:ext>
              </a:extLst>
            </p:cNvPr>
            <p:cNvSpPr txBox="1"/>
            <p:nvPr/>
          </p:nvSpPr>
          <p:spPr>
            <a:xfrm>
              <a:off x="6782776" y="1412534"/>
              <a:ext cx="2179595" cy="36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+mj-lt"/>
                </a:rPr>
                <a:t>PowerNet</a:t>
              </a:r>
              <a:r>
                <a:rPr lang="en-US" dirty="0">
                  <a:solidFill>
                    <a:srgbClr val="002060"/>
                  </a:solidFill>
                  <a:latin typeface="+mj-lt"/>
                </a:rPr>
                <a:t> PA</a:t>
              </a:r>
            </a:p>
          </p:txBody>
        </p: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3074FB6-76E9-6842-943A-79BFC8CD8A94}"/>
              </a:ext>
            </a:extLst>
          </p:cNvPr>
          <p:cNvCxnSpPr/>
          <p:nvPr/>
        </p:nvCxnSpPr>
        <p:spPr>
          <a:xfrm flipV="1">
            <a:off x="3108393" y="4145432"/>
            <a:ext cx="741134" cy="98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AB580A6-F4EB-B146-8C59-70F30BF7F715}"/>
              </a:ext>
            </a:extLst>
          </p:cNvPr>
          <p:cNvCxnSpPr>
            <a:cxnSpLocks/>
          </p:cNvCxnSpPr>
          <p:nvPr/>
        </p:nvCxnSpPr>
        <p:spPr>
          <a:xfrm flipH="1" flipV="1">
            <a:off x="8483545" y="4240858"/>
            <a:ext cx="415655" cy="285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18E47FF-7C12-EE42-8EF0-C2380C4A1BBB}"/>
              </a:ext>
            </a:extLst>
          </p:cNvPr>
          <p:cNvGrpSpPr/>
          <p:nvPr/>
        </p:nvGrpSpPr>
        <p:grpSpPr>
          <a:xfrm>
            <a:off x="8592224" y="5446792"/>
            <a:ext cx="2240628" cy="520187"/>
            <a:chOff x="8843522" y="5745008"/>
            <a:chExt cx="2240628" cy="520187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F572144-636B-3F42-8173-0E90CA676C63}"/>
                </a:ext>
              </a:extLst>
            </p:cNvPr>
            <p:cNvSpPr txBox="1"/>
            <p:nvPr/>
          </p:nvSpPr>
          <p:spPr>
            <a:xfrm>
              <a:off x="8862377" y="5988196"/>
              <a:ext cx="21430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FF2422"/>
                  </a:solidFill>
                  <a:latin typeface="+mj-lt"/>
                </a:rPr>
                <a:t>PowerNet</a:t>
              </a:r>
              <a:r>
                <a:rPr lang="en-US" sz="1200" dirty="0">
                  <a:solidFill>
                    <a:srgbClr val="FF2422"/>
                  </a:solidFill>
                  <a:latin typeface="+mj-lt"/>
                </a:rPr>
                <a:t> PA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7D7AB12-DE4E-CF44-908D-A772BAADD5E8}"/>
                </a:ext>
              </a:extLst>
            </p:cNvPr>
            <p:cNvSpPr txBox="1"/>
            <p:nvPr/>
          </p:nvSpPr>
          <p:spPr>
            <a:xfrm>
              <a:off x="8843522" y="5745008"/>
              <a:ext cx="224062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3435FF"/>
                  </a:solidFill>
                  <a:latin typeface="+mj-lt"/>
                </a:rPr>
                <a:t>Attenuated PA</a:t>
              </a: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FA3A1612-83CD-AE4F-85E3-34B14411763C}"/>
                </a:ext>
              </a:extLst>
            </p:cNvPr>
            <p:cNvSpPr/>
            <p:nvPr/>
          </p:nvSpPr>
          <p:spPr>
            <a:xfrm>
              <a:off x="9103314" y="5877782"/>
              <a:ext cx="269285" cy="53771"/>
            </a:xfrm>
            <a:prstGeom prst="roundRect">
              <a:avLst/>
            </a:prstGeom>
            <a:solidFill>
              <a:srgbClr val="3435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C1EDE1CB-4DE0-8A4E-988A-956ECF25D8D7}"/>
                </a:ext>
              </a:extLst>
            </p:cNvPr>
            <p:cNvSpPr/>
            <p:nvPr/>
          </p:nvSpPr>
          <p:spPr>
            <a:xfrm>
              <a:off x="9103312" y="6128153"/>
              <a:ext cx="269285" cy="53771"/>
            </a:xfrm>
            <a:prstGeom prst="roundRect">
              <a:avLst/>
            </a:prstGeom>
            <a:solidFill>
              <a:srgbClr val="FF242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Donut 45">
            <a:extLst>
              <a:ext uri="{FF2B5EF4-FFF2-40B4-BE49-F238E27FC236}">
                <a16:creationId xmlns:a16="http://schemas.microsoft.com/office/drawing/2014/main" id="{9E0570B6-DC6B-484B-BD4E-59A30FF8DDC3}"/>
              </a:ext>
            </a:extLst>
          </p:cNvPr>
          <p:cNvSpPr/>
          <p:nvPr/>
        </p:nvSpPr>
        <p:spPr>
          <a:xfrm>
            <a:off x="8061562" y="2409940"/>
            <a:ext cx="384858" cy="384858"/>
          </a:xfrm>
          <a:prstGeom prst="donut">
            <a:avLst>
              <a:gd name="adj" fmla="val 2414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Donut 46">
            <a:extLst>
              <a:ext uri="{FF2B5EF4-FFF2-40B4-BE49-F238E27FC236}">
                <a16:creationId xmlns:a16="http://schemas.microsoft.com/office/drawing/2014/main" id="{9D2E319A-2227-434D-AE11-7D02BF680FC7}"/>
              </a:ext>
            </a:extLst>
          </p:cNvPr>
          <p:cNvSpPr/>
          <p:nvPr/>
        </p:nvSpPr>
        <p:spPr>
          <a:xfrm>
            <a:off x="5871647" y="2403836"/>
            <a:ext cx="384858" cy="384858"/>
          </a:xfrm>
          <a:prstGeom prst="donut">
            <a:avLst>
              <a:gd name="adj" fmla="val 2414"/>
            </a:avLst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Donut 47">
            <a:extLst>
              <a:ext uri="{FF2B5EF4-FFF2-40B4-BE49-F238E27FC236}">
                <a16:creationId xmlns:a16="http://schemas.microsoft.com/office/drawing/2014/main" id="{4E29CC2D-106A-784B-8085-1AC0F8AD769E}"/>
              </a:ext>
            </a:extLst>
          </p:cNvPr>
          <p:cNvSpPr/>
          <p:nvPr/>
        </p:nvSpPr>
        <p:spPr>
          <a:xfrm>
            <a:off x="3698083" y="2389677"/>
            <a:ext cx="384858" cy="384858"/>
          </a:xfrm>
          <a:prstGeom prst="donut">
            <a:avLst>
              <a:gd name="adj" fmla="val 2414"/>
            </a:avLst>
          </a:prstGeom>
          <a:solidFill>
            <a:srgbClr val="FFC0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4ADB3701-C671-1F46-9EED-34DFB89FF38C}"/>
              </a:ext>
            </a:extLst>
          </p:cNvPr>
          <p:cNvSpPr/>
          <p:nvPr/>
        </p:nvSpPr>
        <p:spPr>
          <a:xfrm>
            <a:off x="6211821" y="3965489"/>
            <a:ext cx="1125972" cy="2008474"/>
          </a:xfrm>
          <a:prstGeom prst="roundRect">
            <a:avLst/>
          </a:prstGeom>
          <a:noFill/>
          <a:ln w="19050">
            <a:solidFill>
              <a:schemeClr val="accent2">
                <a:alpha val="93094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C3DF9776-0E66-5D4B-A552-8D7BB00FEB61}"/>
              </a:ext>
            </a:extLst>
          </p:cNvPr>
          <p:cNvSpPr/>
          <p:nvPr/>
        </p:nvSpPr>
        <p:spPr>
          <a:xfrm>
            <a:off x="3869816" y="3966720"/>
            <a:ext cx="2342005" cy="2008474"/>
          </a:xfrm>
          <a:prstGeom prst="roundRect">
            <a:avLst>
              <a:gd name="adj" fmla="val 3050"/>
            </a:avLst>
          </a:prstGeom>
          <a:solidFill>
            <a:schemeClr val="accent2">
              <a:lumMod val="20000"/>
              <a:lumOff val="80000"/>
              <a:alpha val="31211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5B677C3-AC67-464A-BF91-6043594F6BB9}"/>
              </a:ext>
            </a:extLst>
          </p:cNvPr>
          <p:cNvSpPr txBox="1"/>
          <p:nvPr/>
        </p:nvSpPr>
        <p:spPr>
          <a:xfrm>
            <a:off x="4389121" y="4313834"/>
            <a:ext cx="1752410" cy="830997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1B4284"/>
                </a:solidFill>
                <a:latin typeface="+mj-lt"/>
              </a:rPr>
              <a:t>No Structure Peak: </a:t>
            </a:r>
            <a:r>
              <a:rPr lang="en-US" sz="1200" dirty="0">
                <a:solidFill>
                  <a:srgbClr val="1B4284"/>
                </a:solidFill>
                <a:latin typeface="+mj-lt"/>
              </a:rPr>
              <a:t>no structure to detect, no noticeable intensity peak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E3FDFFC-1319-3341-A68C-04FB816EF95E}"/>
              </a:ext>
            </a:extLst>
          </p:cNvPr>
          <p:cNvSpPr/>
          <p:nvPr/>
        </p:nvSpPr>
        <p:spPr>
          <a:xfrm>
            <a:off x="7342245" y="3961887"/>
            <a:ext cx="1122248" cy="2008474"/>
          </a:xfrm>
          <a:prstGeom prst="roundRect">
            <a:avLst>
              <a:gd name="adj" fmla="val 3050"/>
            </a:avLst>
          </a:prstGeom>
          <a:solidFill>
            <a:schemeClr val="accent2">
              <a:lumMod val="20000"/>
              <a:lumOff val="80000"/>
              <a:alpha val="31211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06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35926" y="933455"/>
            <a:ext cx="6455065" cy="5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Line Evaluation of Array Phantom</a:t>
            </a:r>
          </a:p>
        </p:txBody>
      </p:sp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52C66BBC-9453-B54E-8859-F2AF5ADAFA53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DEPARTMENT OF ELECTRICAL AND COMPUTER ENGINEERING</a:t>
            </a: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DATASET TRAINING &amp; EVALUATION</a:t>
            </a:r>
          </a:p>
        </p:txBody>
      </p:sp>
      <p:pic>
        <p:nvPicPr>
          <p:cNvPr id="38" name="Picture 37" descr="Chart, line chart, histogram&#10;&#10;Description automatically generated">
            <a:extLst>
              <a:ext uri="{FF2B5EF4-FFF2-40B4-BE49-F238E27FC236}">
                <a16:creationId xmlns:a16="http://schemas.microsoft.com/office/drawing/2014/main" id="{B4B3484B-2D57-C245-9731-1006A8EBE9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36" b="28387"/>
          <a:stretch/>
        </p:blipFill>
        <p:spPr>
          <a:xfrm>
            <a:off x="3283066" y="3895942"/>
            <a:ext cx="5472627" cy="2510379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C1145B5-A4BF-CD4C-B956-EFC1C8C5E504}"/>
              </a:ext>
            </a:extLst>
          </p:cNvPr>
          <p:cNvCxnSpPr>
            <a:cxnSpLocks/>
          </p:cNvCxnSpPr>
          <p:nvPr/>
        </p:nvCxnSpPr>
        <p:spPr>
          <a:xfrm flipV="1">
            <a:off x="3880693" y="4194624"/>
            <a:ext cx="4602852" cy="904275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E39B55B-5670-CB40-8F38-FED4BC9601CA}"/>
              </a:ext>
            </a:extLst>
          </p:cNvPr>
          <p:cNvCxnSpPr>
            <a:cxnSpLocks/>
          </p:cNvCxnSpPr>
          <p:nvPr/>
        </p:nvCxnSpPr>
        <p:spPr>
          <a:xfrm>
            <a:off x="3880693" y="4124232"/>
            <a:ext cx="4583799" cy="9718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C0D8CC52-626E-1C4F-9EEE-5F596F0D7089}"/>
              </a:ext>
            </a:extLst>
          </p:cNvPr>
          <p:cNvSpPr txBox="1"/>
          <p:nvPr/>
        </p:nvSpPr>
        <p:spPr>
          <a:xfrm>
            <a:off x="1193942" y="4052224"/>
            <a:ext cx="1948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ysClr val="windowText" lastClr="000000"/>
                </a:solidFill>
                <a:latin typeface="+mj-lt"/>
              </a:rPr>
              <a:t>Uniform Intensity </a:t>
            </a:r>
          </a:p>
          <a:p>
            <a:pPr algn="r"/>
            <a:r>
              <a:rPr lang="en-US" dirty="0">
                <a:solidFill>
                  <a:sysClr val="windowText" lastClr="000000"/>
                </a:solidFill>
                <a:latin typeface="+mj-lt"/>
              </a:rPr>
              <a:t>(No attenuation)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357CFB8-0211-7445-B8EC-8362C5337D58}"/>
              </a:ext>
            </a:extLst>
          </p:cNvPr>
          <p:cNvSpPr txBox="1"/>
          <p:nvPr/>
        </p:nvSpPr>
        <p:spPr>
          <a:xfrm>
            <a:off x="8930366" y="4295557"/>
            <a:ext cx="1504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  <a:latin typeface="+mj-lt"/>
              </a:rPr>
              <a:t>Attenuated Intensity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11696F-B2AD-144D-A57E-85298859CD98}"/>
              </a:ext>
            </a:extLst>
          </p:cNvPr>
          <p:cNvGrpSpPr/>
          <p:nvPr/>
        </p:nvGrpSpPr>
        <p:grpSpPr>
          <a:xfrm>
            <a:off x="3018004" y="1402995"/>
            <a:ext cx="6471677" cy="2459736"/>
            <a:chOff x="2490694" y="1412534"/>
            <a:chExt cx="6471677" cy="246184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7A73605-31AB-734D-BE0C-29B048002C24}"/>
                </a:ext>
              </a:extLst>
            </p:cNvPr>
            <p:cNvGrpSpPr/>
            <p:nvPr/>
          </p:nvGrpSpPr>
          <p:grpSpPr>
            <a:xfrm>
              <a:off x="2490694" y="1734345"/>
              <a:ext cx="6455066" cy="2140035"/>
              <a:chOff x="2074901" y="1472004"/>
              <a:chExt cx="7210613" cy="2388702"/>
            </a:xfrm>
          </p:grpSpPr>
          <p:pic>
            <p:nvPicPr>
              <p:cNvPr id="40" name="Picture 39" descr="A picture containing outdoor, ground, field, night sky&#10;&#10;Description automatically generated">
                <a:extLst>
                  <a:ext uri="{FF2B5EF4-FFF2-40B4-BE49-F238E27FC236}">
                    <a16:creationId xmlns:a16="http://schemas.microsoft.com/office/drawing/2014/main" id="{EEF47258-D486-4443-A0AF-1793C9A63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074901" y="1481536"/>
                <a:ext cx="2379170" cy="2379170"/>
              </a:xfrm>
              <a:prstGeom prst="rect">
                <a:avLst/>
              </a:prstGeom>
            </p:spPr>
          </p:pic>
          <p:pic>
            <p:nvPicPr>
              <p:cNvPr id="41" name="Picture 40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75F38761-99A3-D746-9939-F46D419F49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0416"/>
              <a:stretch/>
            </p:blipFill>
            <p:spPr>
              <a:xfrm>
                <a:off x="6900309" y="1472004"/>
                <a:ext cx="2385205" cy="2379170"/>
              </a:xfrm>
              <a:prstGeom prst="rect">
                <a:avLst/>
              </a:prstGeom>
            </p:spPr>
          </p:pic>
          <p:pic>
            <p:nvPicPr>
              <p:cNvPr id="70" name="Picture 69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454FA53B-7632-5349-9AEA-D0E19D4E1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50428"/>
              <a:stretch/>
            </p:blipFill>
            <p:spPr>
              <a:xfrm>
                <a:off x="4484903" y="1472005"/>
                <a:ext cx="2384573" cy="2379169"/>
              </a:xfrm>
              <a:prstGeom prst="rect">
                <a:avLst/>
              </a:prstGeom>
            </p:spPr>
          </p:pic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60C48DE-EA40-B842-9015-B6F67DA4A5BC}"/>
                </a:ext>
              </a:extLst>
            </p:cNvPr>
            <p:cNvSpPr txBox="1"/>
            <p:nvPr/>
          </p:nvSpPr>
          <p:spPr>
            <a:xfrm>
              <a:off x="2581360" y="1437724"/>
              <a:ext cx="1948542" cy="36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+mj-lt"/>
                </a:rPr>
                <a:t>Ultrasound BM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7F9102F-6050-2C48-A935-FB8861FE6A84}"/>
                </a:ext>
              </a:extLst>
            </p:cNvPr>
            <p:cNvSpPr txBox="1"/>
            <p:nvPr/>
          </p:nvSpPr>
          <p:spPr>
            <a:xfrm>
              <a:off x="4595212" y="1424013"/>
              <a:ext cx="2240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+mj-lt"/>
                </a:rPr>
                <a:t>Attenuated PA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89D1CB0-B3E5-0346-A938-2862FF1DBFF6}"/>
                </a:ext>
              </a:extLst>
            </p:cNvPr>
            <p:cNvSpPr txBox="1"/>
            <p:nvPr/>
          </p:nvSpPr>
          <p:spPr>
            <a:xfrm>
              <a:off x="6782776" y="1412534"/>
              <a:ext cx="2179595" cy="36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+mj-lt"/>
                </a:rPr>
                <a:t>PowerNet</a:t>
              </a:r>
              <a:r>
                <a:rPr lang="en-US" dirty="0">
                  <a:solidFill>
                    <a:srgbClr val="002060"/>
                  </a:solidFill>
                  <a:latin typeface="+mj-lt"/>
                </a:rPr>
                <a:t> PA</a:t>
              </a:r>
            </a:p>
          </p:txBody>
        </p: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3074FB6-76E9-6842-943A-79BFC8CD8A94}"/>
              </a:ext>
            </a:extLst>
          </p:cNvPr>
          <p:cNvCxnSpPr/>
          <p:nvPr/>
        </p:nvCxnSpPr>
        <p:spPr>
          <a:xfrm flipV="1">
            <a:off x="3108393" y="4145432"/>
            <a:ext cx="741134" cy="98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AB580A6-F4EB-B146-8C59-70F30BF7F715}"/>
              </a:ext>
            </a:extLst>
          </p:cNvPr>
          <p:cNvCxnSpPr>
            <a:cxnSpLocks/>
          </p:cNvCxnSpPr>
          <p:nvPr/>
        </p:nvCxnSpPr>
        <p:spPr>
          <a:xfrm flipH="1" flipV="1">
            <a:off x="8483545" y="4240858"/>
            <a:ext cx="415655" cy="285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18E47FF-7C12-EE42-8EF0-C2380C4A1BBB}"/>
              </a:ext>
            </a:extLst>
          </p:cNvPr>
          <p:cNvGrpSpPr/>
          <p:nvPr/>
        </p:nvGrpSpPr>
        <p:grpSpPr>
          <a:xfrm>
            <a:off x="8592224" y="5446792"/>
            <a:ext cx="2240628" cy="520187"/>
            <a:chOff x="8843522" y="5745008"/>
            <a:chExt cx="2240628" cy="520187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F572144-636B-3F42-8173-0E90CA676C63}"/>
                </a:ext>
              </a:extLst>
            </p:cNvPr>
            <p:cNvSpPr txBox="1"/>
            <p:nvPr/>
          </p:nvSpPr>
          <p:spPr>
            <a:xfrm>
              <a:off x="8862377" y="5988196"/>
              <a:ext cx="21430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FF2422"/>
                  </a:solidFill>
                  <a:latin typeface="+mj-lt"/>
                </a:rPr>
                <a:t>PowerNet</a:t>
              </a:r>
              <a:r>
                <a:rPr lang="en-US" sz="1200" dirty="0">
                  <a:solidFill>
                    <a:srgbClr val="FF2422"/>
                  </a:solidFill>
                  <a:latin typeface="+mj-lt"/>
                </a:rPr>
                <a:t> PA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7D7AB12-DE4E-CF44-908D-A772BAADD5E8}"/>
                </a:ext>
              </a:extLst>
            </p:cNvPr>
            <p:cNvSpPr txBox="1"/>
            <p:nvPr/>
          </p:nvSpPr>
          <p:spPr>
            <a:xfrm>
              <a:off x="8843522" y="5745008"/>
              <a:ext cx="224062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3435FF"/>
                  </a:solidFill>
                  <a:latin typeface="+mj-lt"/>
                </a:rPr>
                <a:t>Attenuated PA</a:t>
              </a: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FA3A1612-83CD-AE4F-85E3-34B14411763C}"/>
                </a:ext>
              </a:extLst>
            </p:cNvPr>
            <p:cNvSpPr/>
            <p:nvPr/>
          </p:nvSpPr>
          <p:spPr>
            <a:xfrm>
              <a:off x="9103314" y="5877782"/>
              <a:ext cx="269285" cy="53771"/>
            </a:xfrm>
            <a:prstGeom prst="roundRect">
              <a:avLst/>
            </a:prstGeom>
            <a:solidFill>
              <a:srgbClr val="3435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C1EDE1CB-4DE0-8A4E-988A-956ECF25D8D7}"/>
                </a:ext>
              </a:extLst>
            </p:cNvPr>
            <p:cNvSpPr/>
            <p:nvPr/>
          </p:nvSpPr>
          <p:spPr>
            <a:xfrm>
              <a:off x="9103312" y="6128153"/>
              <a:ext cx="269285" cy="53771"/>
            </a:xfrm>
            <a:prstGeom prst="roundRect">
              <a:avLst/>
            </a:prstGeom>
            <a:solidFill>
              <a:srgbClr val="FF242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Donut 45">
            <a:extLst>
              <a:ext uri="{FF2B5EF4-FFF2-40B4-BE49-F238E27FC236}">
                <a16:creationId xmlns:a16="http://schemas.microsoft.com/office/drawing/2014/main" id="{9E0570B6-DC6B-484B-BD4E-59A30FF8DDC3}"/>
              </a:ext>
            </a:extLst>
          </p:cNvPr>
          <p:cNvSpPr/>
          <p:nvPr/>
        </p:nvSpPr>
        <p:spPr>
          <a:xfrm>
            <a:off x="8078908" y="2080160"/>
            <a:ext cx="384858" cy="384858"/>
          </a:xfrm>
          <a:prstGeom prst="donut">
            <a:avLst>
              <a:gd name="adj" fmla="val 2414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Donut 46">
            <a:extLst>
              <a:ext uri="{FF2B5EF4-FFF2-40B4-BE49-F238E27FC236}">
                <a16:creationId xmlns:a16="http://schemas.microsoft.com/office/drawing/2014/main" id="{9D2E319A-2227-434D-AE11-7D02BF680FC7}"/>
              </a:ext>
            </a:extLst>
          </p:cNvPr>
          <p:cNvSpPr/>
          <p:nvPr/>
        </p:nvSpPr>
        <p:spPr>
          <a:xfrm>
            <a:off x="5888993" y="2074056"/>
            <a:ext cx="384858" cy="384858"/>
          </a:xfrm>
          <a:prstGeom prst="donut">
            <a:avLst>
              <a:gd name="adj" fmla="val 2414"/>
            </a:avLst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Donut 47">
            <a:extLst>
              <a:ext uri="{FF2B5EF4-FFF2-40B4-BE49-F238E27FC236}">
                <a16:creationId xmlns:a16="http://schemas.microsoft.com/office/drawing/2014/main" id="{4E29CC2D-106A-784B-8085-1AC0F8AD769E}"/>
              </a:ext>
            </a:extLst>
          </p:cNvPr>
          <p:cNvSpPr/>
          <p:nvPr/>
        </p:nvSpPr>
        <p:spPr>
          <a:xfrm>
            <a:off x="3715429" y="2059897"/>
            <a:ext cx="384858" cy="384858"/>
          </a:xfrm>
          <a:prstGeom prst="donut">
            <a:avLst>
              <a:gd name="adj" fmla="val 2414"/>
            </a:avLst>
          </a:prstGeom>
          <a:solidFill>
            <a:srgbClr val="FFC0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4ADB3701-C671-1F46-9EED-34DFB89FF38C}"/>
              </a:ext>
            </a:extLst>
          </p:cNvPr>
          <p:cNvSpPr/>
          <p:nvPr/>
        </p:nvSpPr>
        <p:spPr>
          <a:xfrm>
            <a:off x="5049985" y="3966720"/>
            <a:ext cx="1125972" cy="2008474"/>
          </a:xfrm>
          <a:prstGeom prst="roundRect">
            <a:avLst/>
          </a:prstGeom>
          <a:noFill/>
          <a:ln w="19050">
            <a:solidFill>
              <a:schemeClr val="accent2">
                <a:alpha val="93094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C3DF9776-0E66-5D4B-A552-8D7BB00FEB61}"/>
              </a:ext>
            </a:extLst>
          </p:cNvPr>
          <p:cNvSpPr/>
          <p:nvPr/>
        </p:nvSpPr>
        <p:spPr>
          <a:xfrm>
            <a:off x="3869816" y="3966720"/>
            <a:ext cx="1187119" cy="2008474"/>
          </a:xfrm>
          <a:prstGeom prst="roundRect">
            <a:avLst>
              <a:gd name="adj" fmla="val 3050"/>
            </a:avLst>
          </a:prstGeom>
          <a:solidFill>
            <a:schemeClr val="accent2">
              <a:lumMod val="20000"/>
              <a:lumOff val="80000"/>
              <a:alpha val="31211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C0327A6-4205-E04A-B235-AECB22178941}"/>
              </a:ext>
            </a:extLst>
          </p:cNvPr>
          <p:cNvSpPr/>
          <p:nvPr/>
        </p:nvSpPr>
        <p:spPr>
          <a:xfrm>
            <a:off x="6184921" y="3956102"/>
            <a:ext cx="2290448" cy="2008474"/>
          </a:xfrm>
          <a:prstGeom prst="roundRect">
            <a:avLst>
              <a:gd name="adj" fmla="val 3050"/>
            </a:avLst>
          </a:prstGeom>
          <a:solidFill>
            <a:schemeClr val="accent2">
              <a:lumMod val="20000"/>
              <a:lumOff val="80000"/>
              <a:alpha val="31211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5B677C3-AC67-464A-BF91-6043594F6BB9}"/>
              </a:ext>
            </a:extLst>
          </p:cNvPr>
          <p:cNvSpPr txBox="1"/>
          <p:nvPr/>
        </p:nvSpPr>
        <p:spPr>
          <a:xfrm>
            <a:off x="6207123" y="4207858"/>
            <a:ext cx="1706175" cy="830997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1B4284"/>
                </a:solidFill>
                <a:latin typeface="+mj-lt"/>
              </a:rPr>
              <a:t>Attenuated Peak 1</a:t>
            </a:r>
            <a:r>
              <a:rPr lang="en-US" sz="1200" dirty="0">
                <a:solidFill>
                  <a:srgbClr val="1B4284"/>
                </a:solidFill>
                <a:latin typeface="+mj-lt"/>
              </a:rPr>
              <a:t>: </a:t>
            </a:r>
            <a:r>
              <a:rPr lang="en-US" sz="1200" dirty="0" err="1">
                <a:solidFill>
                  <a:srgbClr val="1B4284"/>
                </a:solidFill>
                <a:latin typeface="+mj-lt"/>
              </a:rPr>
              <a:t>PowerNet</a:t>
            </a:r>
            <a:r>
              <a:rPr lang="en-US" sz="1200" dirty="0">
                <a:solidFill>
                  <a:srgbClr val="1B4284"/>
                </a:solidFill>
                <a:latin typeface="+mj-lt"/>
              </a:rPr>
              <a:t> adjusted intensity magnitude to have uniform intensity</a:t>
            </a:r>
          </a:p>
        </p:txBody>
      </p:sp>
    </p:spTree>
    <p:extLst>
      <p:ext uri="{BB962C8B-B14F-4D97-AF65-F5344CB8AC3E}">
        <p14:creationId xmlns:p14="http://schemas.microsoft.com/office/powerpoint/2010/main" val="59059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35926" y="933455"/>
            <a:ext cx="6455065" cy="5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Line Evaluation of Array Phantom</a:t>
            </a:r>
          </a:p>
        </p:txBody>
      </p:sp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52C66BBC-9453-B54E-8859-F2AF5ADAFA53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DEPARTMENT OF ELECTRICAL AND COMPUTER ENGINEERING</a:t>
            </a: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DATASET TRAINING &amp; EVALUATION</a:t>
            </a:r>
          </a:p>
        </p:txBody>
      </p:sp>
      <p:pic>
        <p:nvPicPr>
          <p:cNvPr id="38" name="Picture 37" descr="Chart, line chart, histogram&#10;&#10;Description automatically generated">
            <a:extLst>
              <a:ext uri="{FF2B5EF4-FFF2-40B4-BE49-F238E27FC236}">
                <a16:creationId xmlns:a16="http://schemas.microsoft.com/office/drawing/2014/main" id="{B4B3484B-2D57-C245-9731-1006A8EBE9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36" b="28387"/>
          <a:stretch/>
        </p:blipFill>
        <p:spPr>
          <a:xfrm>
            <a:off x="3283066" y="3895942"/>
            <a:ext cx="5472627" cy="2510379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C1145B5-A4BF-CD4C-B956-EFC1C8C5E504}"/>
              </a:ext>
            </a:extLst>
          </p:cNvPr>
          <p:cNvCxnSpPr>
            <a:cxnSpLocks/>
          </p:cNvCxnSpPr>
          <p:nvPr/>
        </p:nvCxnSpPr>
        <p:spPr>
          <a:xfrm flipV="1">
            <a:off x="3880693" y="4194624"/>
            <a:ext cx="4602852" cy="904275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E39B55B-5670-CB40-8F38-FED4BC9601CA}"/>
              </a:ext>
            </a:extLst>
          </p:cNvPr>
          <p:cNvCxnSpPr>
            <a:cxnSpLocks/>
          </p:cNvCxnSpPr>
          <p:nvPr/>
        </p:nvCxnSpPr>
        <p:spPr>
          <a:xfrm>
            <a:off x="3880693" y="4124232"/>
            <a:ext cx="4583799" cy="9718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C0D8CC52-626E-1C4F-9EEE-5F596F0D7089}"/>
              </a:ext>
            </a:extLst>
          </p:cNvPr>
          <p:cNvSpPr txBox="1"/>
          <p:nvPr/>
        </p:nvSpPr>
        <p:spPr>
          <a:xfrm>
            <a:off x="1193942" y="4052224"/>
            <a:ext cx="1948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ysClr val="windowText" lastClr="000000"/>
                </a:solidFill>
                <a:latin typeface="+mj-lt"/>
              </a:rPr>
              <a:t>Uniform Intensity </a:t>
            </a:r>
          </a:p>
          <a:p>
            <a:pPr algn="r"/>
            <a:r>
              <a:rPr lang="en-US" dirty="0">
                <a:solidFill>
                  <a:sysClr val="windowText" lastClr="000000"/>
                </a:solidFill>
                <a:latin typeface="+mj-lt"/>
              </a:rPr>
              <a:t>(No attenuation)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357CFB8-0211-7445-B8EC-8362C5337D58}"/>
              </a:ext>
            </a:extLst>
          </p:cNvPr>
          <p:cNvSpPr txBox="1"/>
          <p:nvPr/>
        </p:nvSpPr>
        <p:spPr>
          <a:xfrm>
            <a:off x="8930366" y="4295557"/>
            <a:ext cx="1504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  <a:latin typeface="+mj-lt"/>
              </a:rPr>
              <a:t>Attenuated Intensity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11696F-B2AD-144D-A57E-85298859CD98}"/>
              </a:ext>
            </a:extLst>
          </p:cNvPr>
          <p:cNvGrpSpPr/>
          <p:nvPr/>
        </p:nvGrpSpPr>
        <p:grpSpPr>
          <a:xfrm>
            <a:off x="3018004" y="1402995"/>
            <a:ext cx="6471677" cy="2459736"/>
            <a:chOff x="2490694" y="1412534"/>
            <a:chExt cx="6471677" cy="246184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7A73605-31AB-734D-BE0C-29B048002C24}"/>
                </a:ext>
              </a:extLst>
            </p:cNvPr>
            <p:cNvGrpSpPr/>
            <p:nvPr/>
          </p:nvGrpSpPr>
          <p:grpSpPr>
            <a:xfrm>
              <a:off x="2490694" y="1734345"/>
              <a:ext cx="6455066" cy="2140035"/>
              <a:chOff x="2074901" y="1472004"/>
              <a:chExt cx="7210613" cy="2388702"/>
            </a:xfrm>
          </p:grpSpPr>
          <p:pic>
            <p:nvPicPr>
              <p:cNvPr id="40" name="Picture 39" descr="A picture containing outdoor, ground, field, night sky&#10;&#10;Description automatically generated">
                <a:extLst>
                  <a:ext uri="{FF2B5EF4-FFF2-40B4-BE49-F238E27FC236}">
                    <a16:creationId xmlns:a16="http://schemas.microsoft.com/office/drawing/2014/main" id="{EEF47258-D486-4443-A0AF-1793C9A63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074901" y="1481536"/>
                <a:ext cx="2379170" cy="2379170"/>
              </a:xfrm>
              <a:prstGeom prst="rect">
                <a:avLst/>
              </a:prstGeom>
            </p:spPr>
          </p:pic>
          <p:pic>
            <p:nvPicPr>
              <p:cNvPr id="41" name="Picture 40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75F38761-99A3-D746-9939-F46D419F49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0416"/>
              <a:stretch/>
            </p:blipFill>
            <p:spPr>
              <a:xfrm>
                <a:off x="6900309" y="1472004"/>
                <a:ext cx="2385205" cy="2379170"/>
              </a:xfrm>
              <a:prstGeom prst="rect">
                <a:avLst/>
              </a:prstGeom>
            </p:spPr>
          </p:pic>
          <p:pic>
            <p:nvPicPr>
              <p:cNvPr id="70" name="Picture 69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454FA53B-7632-5349-9AEA-D0E19D4E1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50428"/>
              <a:stretch/>
            </p:blipFill>
            <p:spPr>
              <a:xfrm>
                <a:off x="4484903" y="1472005"/>
                <a:ext cx="2384573" cy="2379169"/>
              </a:xfrm>
              <a:prstGeom prst="rect">
                <a:avLst/>
              </a:prstGeom>
            </p:spPr>
          </p:pic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60C48DE-EA40-B842-9015-B6F67DA4A5BC}"/>
                </a:ext>
              </a:extLst>
            </p:cNvPr>
            <p:cNvSpPr txBox="1"/>
            <p:nvPr/>
          </p:nvSpPr>
          <p:spPr>
            <a:xfrm>
              <a:off x="2581360" y="1437724"/>
              <a:ext cx="1948542" cy="36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+mj-lt"/>
                </a:rPr>
                <a:t>Ultrasound BM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7F9102F-6050-2C48-A935-FB8861FE6A84}"/>
                </a:ext>
              </a:extLst>
            </p:cNvPr>
            <p:cNvSpPr txBox="1"/>
            <p:nvPr/>
          </p:nvSpPr>
          <p:spPr>
            <a:xfrm>
              <a:off x="4595212" y="1424013"/>
              <a:ext cx="2240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+mj-lt"/>
                </a:rPr>
                <a:t>Attenuated PA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89D1CB0-B3E5-0346-A938-2862FF1DBFF6}"/>
                </a:ext>
              </a:extLst>
            </p:cNvPr>
            <p:cNvSpPr txBox="1"/>
            <p:nvPr/>
          </p:nvSpPr>
          <p:spPr>
            <a:xfrm>
              <a:off x="6782776" y="1412534"/>
              <a:ext cx="2179595" cy="36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+mj-lt"/>
                </a:rPr>
                <a:t>PowerNet</a:t>
              </a:r>
              <a:r>
                <a:rPr lang="en-US" dirty="0">
                  <a:solidFill>
                    <a:srgbClr val="002060"/>
                  </a:solidFill>
                  <a:latin typeface="+mj-lt"/>
                </a:rPr>
                <a:t> PA</a:t>
              </a:r>
            </a:p>
          </p:txBody>
        </p: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3074FB6-76E9-6842-943A-79BFC8CD8A94}"/>
              </a:ext>
            </a:extLst>
          </p:cNvPr>
          <p:cNvCxnSpPr/>
          <p:nvPr/>
        </p:nvCxnSpPr>
        <p:spPr>
          <a:xfrm flipV="1">
            <a:off x="3108393" y="4145432"/>
            <a:ext cx="741134" cy="98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AB580A6-F4EB-B146-8C59-70F30BF7F715}"/>
              </a:ext>
            </a:extLst>
          </p:cNvPr>
          <p:cNvCxnSpPr>
            <a:cxnSpLocks/>
          </p:cNvCxnSpPr>
          <p:nvPr/>
        </p:nvCxnSpPr>
        <p:spPr>
          <a:xfrm flipH="1" flipV="1">
            <a:off x="8483545" y="4240858"/>
            <a:ext cx="415655" cy="285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18E47FF-7C12-EE42-8EF0-C2380C4A1BBB}"/>
              </a:ext>
            </a:extLst>
          </p:cNvPr>
          <p:cNvGrpSpPr/>
          <p:nvPr/>
        </p:nvGrpSpPr>
        <p:grpSpPr>
          <a:xfrm>
            <a:off x="8592224" y="5446792"/>
            <a:ext cx="2240628" cy="520187"/>
            <a:chOff x="8843522" y="5745008"/>
            <a:chExt cx="2240628" cy="520187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F572144-636B-3F42-8173-0E90CA676C63}"/>
                </a:ext>
              </a:extLst>
            </p:cNvPr>
            <p:cNvSpPr txBox="1"/>
            <p:nvPr/>
          </p:nvSpPr>
          <p:spPr>
            <a:xfrm>
              <a:off x="8862377" y="5988196"/>
              <a:ext cx="21430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FF2422"/>
                  </a:solidFill>
                  <a:latin typeface="+mj-lt"/>
                </a:rPr>
                <a:t>PowerNet</a:t>
              </a:r>
              <a:r>
                <a:rPr lang="en-US" sz="1200" dirty="0">
                  <a:solidFill>
                    <a:srgbClr val="FF2422"/>
                  </a:solidFill>
                  <a:latin typeface="+mj-lt"/>
                </a:rPr>
                <a:t> PA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7D7AB12-DE4E-CF44-908D-A772BAADD5E8}"/>
                </a:ext>
              </a:extLst>
            </p:cNvPr>
            <p:cNvSpPr txBox="1"/>
            <p:nvPr/>
          </p:nvSpPr>
          <p:spPr>
            <a:xfrm>
              <a:off x="8843522" y="5745008"/>
              <a:ext cx="224062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3435FF"/>
                  </a:solidFill>
                  <a:latin typeface="+mj-lt"/>
                </a:rPr>
                <a:t>Attenuated PA</a:t>
              </a: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FA3A1612-83CD-AE4F-85E3-34B14411763C}"/>
                </a:ext>
              </a:extLst>
            </p:cNvPr>
            <p:cNvSpPr/>
            <p:nvPr/>
          </p:nvSpPr>
          <p:spPr>
            <a:xfrm>
              <a:off x="9103314" y="5877782"/>
              <a:ext cx="269285" cy="53771"/>
            </a:xfrm>
            <a:prstGeom prst="roundRect">
              <a:avLst/>
            </a:prstGeom>
            <a:solidFill>
              <a:srgbClr val="3435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C1EDE1CB-4DE0-8A4E-988A-956ECF25D8D7}"/>
                </a:ext>
              </a:extLst>
            </p:cNvPr>
            <p:cNvSpPr/>
            <p:nvPr/>
          </p:nvSpPr>
          <p:spPr>
            <a:xfrm>
              <a:off x="9103312" y="6128153"/>
              <a:ext cx="269285" cy="53771"/>
            </a:xfrm>
            <a:prstGeom prst="roundRect">
              <a:avLst/>
            </a:prstGeom>
            <a:solidFill>
              <a:srgbClr val="FF242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Donut 45">
            <a:extLst>
              <a:ext uri="{FF2B5EF4-FFF2-40B4-BE49-F238E27FC236}">
                <a16:creationId xmlns:a16="http://schemas.microsoft.com/office/drawing/2014/main" id="{9E0570B6-DC6B-484B-BD4E-59A30FF8DDC3}"/>
              </a:ext>
            </a:extLst>
          </p:cNvPr>
          <p:cNvSpPr/>
          <p:nvPr/>
        </p:nvSpPr>
        <p:spPr>
          <a:xfrm>
            <a:off x="8066552" y="1734173"/>
            <a:ext cx="385584" cy="384858"/>
          </a:xfrm>
          <a:prstGeom prst="donut">
            <a:avLst>
              <a:gd name="adj" fmla="val 2414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Donut 46">
            <a:extLst>
              <a:ext uri="{FF2B5EF4-FFF2-40B4-BE49-F238E27FC236}">
                <a16:creationId xmlns:a16="http://schemas.microsoft.com/office/drawing/2014/main" id="{9D2E319A-2227-434D-AE11-7D02BF680FC7}"/>
              </a:ext>
            </a:extLst>
          </p:cNvPr>
          <p:cNvSpPr/>
          <p:nvPr/>
        </p:nvSpPr>
        <p:spPr>
          <a:xfrm>
            <a:off x="5876637" y="1728069"/>
            <a:ext cx="385584" cy="384858"/>
          </a:xfrm>
          <a:prstGeom prst="donut">
            <a:avLst>
              <a:gd name="adj" fmla="val 2414"/>
            </a:avLst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Donut 47">
            <a:extLst>
              <a:ext uri="{FF2B5EF4-FFF2-40B4-BE49-F238E27FC236}">
                <a16:creationId xmlns:a16="http://schemas.microsoft.com/office/drawing/2014/main" id="{4E29CC2D-106A-784B-8085-1AC0F8AD769E}"/>
              </a:ext>
            </a:extLst>
          </p:cNvPr>
          <p:cNvSpPr/>
          <p:nvPr/>
        </p:nvSpPr>
        <p:spPr>
          <a:xfrm>
            <a:off x="3703073" y="1713910"/>
            <a:ext cx="385584" cy="384858"/>
          </a:xfrm>
          <a:prstGeom prst="donut">
            <a:avLst>
              <a:gd name="adj" fmla="val 2414"/>
            </a:avLst>
          </a:prstGeom>
          <a:solidFill>
            <a:srgbClr val="FFC0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4ADB3701-C671-1F46-9EED-34DFB89FF38C}"/>
              </a:ext>
            </a:extLst>
          </p:cNvPr>
          <p:cNvSpPr/>
          <p:nvPr/>
        </p:nvSpPr>
        <p:spPr>
          <a:xfrm>
            <a:off x="3882826" y="3966720"/>
            <a:ext cx="1125972" cy="2008474"/>
          </a:xfrm>
          <a:prstGeom prst="roundRect">
            <a:avLst/>
          </a:prstGeom>
          <a:noFill/>
          <a:ln w="19050">
            <a:solidFill>
              <a:schemeClr val="accent2">
                <a:alpha val="93094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C0327A6-4205-E04A-B235-AECB22178941}"/>
              </a:ext>
            </a:extLst>
          </p:cNvPr>
          <p:cNvSpPr/>
          <p:nvPr/>
        </p:nvSpPr>
        <p:spPr>
          <a:xfrm>
            <a:off x="5008798" y="3956102"/>
            <a:ext cx="3466571" cy="2008474"/>
          </a:xfrm>
          <a:prstGeom prst="roundRect">
            <a:avLst>
              <a:gd name="adj" fmla="val 3050"/>
            </a:avLst>
          </a:prstGeom>
          <a:solidFill>
            <a:schemeClr val="accent2">
              <a:lumMod val="20000"/>
              <a:lumOff val="80000"/>
              <a:alpha val="31211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5B677C3-AC67-464A-BF91-6043594F6BB9}"/>
              </a:ext>
            </a:extLst>
          </p:cNvPr>
          <p:cNvSpPr txBox="1"/>
          <p:nvPr/>
        </p:nvSpPr>
        <p:spPr>
          <a:xfrm>
            <a:off x="5056935" y="4221318"/>
            <a:ext cx="2189254" cy="1015663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1B4284"/>
                </a:solidFill>
                <a:latin typeface="+mj-lt"/>
              </a:rPr>
              <a:t>Attenuated Peak 2</a:t>
            </a:r>
            <a:r>
              <a:rPr lang="en-US" sz="1200" dirty="0">
                <a:solidFill>
                  <a:srgbClr val="1B4284"/>
                </a:solidFill>
                <a:latin typeface="+mj-lt"/>
              </a:rPr>
              <a:t>: Structure more attenuated, intensity magnitude still adjusted to achieve uniform intensity</a:t>
            </a:r>
          </a:p>
        </p:txBody>
      </p:sp>
    </p:spTree>
    <p:extLst>
      <p:ext uri="{BB962C8B-B14F-4D97-AF65-F5344CB8AC3E}">
        <p14:creationId xmlns:p14="http://schemas.microsoft.com/office/powerpoint/2010/main" val="2860758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76809" y="1164771"/>
            <a:ext cx="4481260" cy="5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Hand Blood Vessel Dataset</a:t>
            </a:r>
          </a:p>
        </p:txBody>
      </p:sp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52C66BBC-9453-B54E-8859-F2AF5ADAFA53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DEPARTMENT OF ELECTRICAL AND COMPUTER ENGINEERING</a:t>
            </a: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DATASET TRAINING &amp; EVALUATION</a:t>
            </a:r>
          </a:p>
        </p:txBody>
      </p:sp>
      <p:sp>
        <p:nvSpPr>
          <p:cNvPr id="15" name="Google Shape;147;p7">
            <a:extLst>
              <a:ext uri="{FF2B5EF4-FFF2-40B4-BE49-F238E27FC236}">
                <a16:creationId xmlns:a16="http://schemas.microsoft.com/office/drawing/2014/main" id="{E7589692-2F83-AC4C-86C0-207CB5D52356}"/>
              </a:ext>
            </a:extLst>
          </p:cNvPr>
          <p:cNvSpPr txBox="1">
            <a:spLocks/>
          </p:cNvSpPr>
          <p:nvPr/>
        </p:nvSpPr>
        <p:spPr>
          <a:xfrm>
            <a:off x="940609" y="1682173"/>
            <a:ext cx="3562499" cy="427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002060"/>
                </a:solidFill>
                <a:latin typeface="+mn-lt"/>
              </a:rPr>
              <a:t>Dataset with control over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+mn-lt"/>
              </a:rPr>
              <a:t>Complex structures </a:t>
            </a:r>
            <a:r>
              <a:rPr lang="en-US" sz="1600" dirty="0">
                <a:solidFill>
                  <a:srgbClr val="1B4284"/>
                </a:solidFill>
                <a:latin typeface="+mn-lt"/>
              </a:rPr>
              <a:t>with varying information to extract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+mn-lt"/>
              </a:rPr>
              <a:t>A lot of background noise/artifacts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900" b="1" dirty="0">
              <a:solidFill>
                <a:srgbClr val="002060"/>
              </a:solidFill>
              <a:latin typeface="+mn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002060"/>
                </a:solidFill>
                <a:latin typeface="+mn-lt"/>
              </a:rPr>
              <a:t>Trainings Purpose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rgbClr val="002060"/>
                </a:solidFill>
                <a:latin typeface="+mn-lt"/>
              </a:rPr>
              <a:t>Evaluate </a:t>
            </a:r>
            <a:r>
              <a:rPr lang="en-US" sz="1600" dirty="0" err="1">
                <a:solidFill>
                  <a:srgbClr val="002060"/>
                </a:solidFill>
                <a:latin typeface="+mn-lt"/>
              </a:rPr>
              <a:t>PowerNet’s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 ability to learn and synthesize complex structures in real medical data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593F59-83E8-1343-A160-0BEE9E236447}"/>
              </a:ext>
            </a:extLst>
          </p:cNvPr>
          <p:cNvGrpSpPr/>
          <p:nvPr/>
        </p:nvGrpSpPr>
        <p:grpSpPr>
          <a:xfrm>
            <a:off x="3755231" y="1435021"/>
            <a:ext cx="8154272" cy="4584318"/>
            <a:chOff x="3566045" y="1438252"/>
            <a:chExt cx="8154272" cy="4584318"/>
          </a:xfrm>
        </p:grpSpPr>
        <p:pic>
          <p:nvPicPr>
            <p:cNvPr id="39" name="Picture 38" descr="A picture containing dark, night, night sky&#10;&#10;Description automatically generated">
              <a:extLst>
                <a:ext uri="{FF2B5EF4-FFF2-40B4-BE49-F238E27FC236}">
                  <a16:creationId xmlns:a16="http://schemas.microsoft.com/office/drawing/2014/main" id="{FD3DB832-F9F6-4948-A6C5-69FDB8A95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83959" y="3928594"/>
              <a:ext cx="2093976" cy="2093976"/>
            </a:xfrm>
            <a:prstGeom prst="rect">
              <a:avLst/>
            </a:prstGeom>
          </p:spPr>
        </p:pic>
        <p:pic>
          <p:nvPicPr>
            <p:cNvPr id="40" name="Picture 39" descr="A picture containing outdoor&#10;&#10;Description automatically generated">
              <a:extLst>
                <a:ext uri="{FF2B5EF4-FFF2-40B4-BE49-F238E27FC236}">
                  <a16:creationId xmlns:a16="http://schemas.microsoft.com/office/drawing/2014/main" id="{21AC02BB-BB77-394A-9E20-2D178AD1F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5455" y="3928594"/>
              <a:ext cx="2092649" cy="2092649"/>
            </a:xfrm>
            <a:prstGeom prst="rect">
              <a:avLst/>
            </a:prstGeom>
          </p:spPr>
        </p:pic>
        <p:pic>
          <p:nvPicPr>
            <p:cNvPr id="41" name="Picture 40" descr="A picture containing dark, night, night sky&#10;&#10;Description automatically generated">
              <a:extLst>
                <a:ext uri="{FF2B5EF4-FFF2-40B4-BE49-F238E27FC236}">
                  <a16:creationId xmlns:a16="http://schemas.microsoft.com/office/drawing/2014/main" id="{E0891AF5-017A-0F4D-9835-534E582FC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99707" y="3928594"/>
              <a:ext cx="2093976" cy="2093976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5969BAB-323D-944E-A023-AF5F84DE2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26341" y="1807217"/>
              <a:ext cx="2093976" cy="2093976"/>
            </a:xfrm>
            <a:prstGeom prst="rect">
              <a:avLst/>
            </a:prstGeom>
          </p:spPr>
        </p:pic>
        <p:pic>
          <p:nvPicPr>
            <p:cNvPr id="43" name="Picture 42" descr="A picture containing dark, night, night sky&#10;&#10;Description automatically generated">
              <a:extLst>
                <a:ext uri="{FF2B5EF4-FFF2-40B4-BE49-F238E27FC236}">
                  <a16:creationId xmlns:a16="http://schemas.microsoft.com/office/drawing/2014/main" id="{2F1867B5-5272-CD46-9A19-AE15C665A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83959" y="1818103"/>
              <a:ext cx="2093976" cy="2093976"/>
            </a:xfrm>
            <a:prstGeom prst="rect">
              <a:avLst/>
            </a:prstGeom>
          </p:spPr>
        </p:pic>
        <p:pic>
          <p:nvPicPr>
            <p:cNvPr id="44" name="Picture 43" descr="A picture containing dark, night, night sky&#10;&#10;Description automatically generated">
              <a:extLst>
                <a:ext uri="{FF2B5EF4-FFF2-40B4-BE49-F238E27FC236}">
                  <a16:creationId xmlns:a16="http://schemas.microsoft.com/office/drawing/2014/main" id="{C0015CFB-9B98-274F-9A2B-992D2036D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99707" y="1812846"/>
              <a:ext cx="2093976" cy="2093976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1F090F0-1319-D943-9ADF-B7138028C9D7}"/>
                </a:ext>
              </a:extLst>
            </p:cNvPr>
            <p:cNvSpPr txBox="1"/>
            <p:nvPr/>
          </p:nvSpPr>
          <p:spPr>
            <a:xfrm>
              <a:off x="9688172" y="1438252"/>
              <a:ext cx="1948542" cy="36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+mj-lt"/>
                </a:rPr>
                <a:t>Ultrasound BM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32DCF8F-628A-BD40-97E2-16C4E7FE4518}"/>
                </a:ext>
              </a:extLst>
            </p:cNvPr>
            <p:cNvSpPr txBox="1"/>
            <p:nvPr/>
          </p:nvSpPr>
          <p:spPr>
            <a:xfrm>
              <a:off x="7677936" y="1448676"/>
              <a:ext cx="1737518" cy="36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+mj-lt"/>
                </a:rPr>
                <a:t>Attenuated PA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8B0D2E6-48CC-DE49-B9F1-6BAFC245A550}"/>
                </a:ext>
              </a:extLst>
            </p:cNvPr>
            <p:cNvSpPr txBox="1"/>
            <p:nvPr/>
          </p:nvSpPr>
          <p:spPr>
            <a:xfrm>
              <a:off x="5456676" y="1442861"/>
              <a:ext cx="1948542" cy="36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+mj-lt"/>
                </a:rPr>
                <a:t>PowerNet</a:t>
              </a:r>
              <a:r>
                <a:rPr lang="en-US" dirty="0">
                  <a:solidFill>
                    <a:srgbClr val="002060"/>
                  </a:solidFill>
                  <a:latin typeface="+mj-lt"/>
                </a:rPr>
                <a:t> PA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6889C0-238F-294A-902C-9A38BE4FE8DE}"/>
                </a:ext>
              </a:extLst>
            </p:cNvPr>
            <p:cNvSpPr txBox="1"/>
            <p:nvPr/>
          </p:nvSpPr>
          <p:spPr>
            <a:xfrm>
              <a:off x="3885214" y="3494506"/>
              <a:ext cx="1948542" cy="36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+mj-lt"/>
                </a:rPr>
                <a:t>Original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22AC4C4-6186-4C49-AF0F-8A8BA10C9017}"/>
                </a:ext>
              </a:extLst>
            </p:cNvPr>
            <p:cNvSpPr txBox="1"/>
            <p:nvPr/>
          </p:nvSpPr>
          <p:spPr>
            <a:xfrm>
              <a:off x="3566045" y="5651630"/>
              <a:ext cx="1948542" cy="36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+mj-lt"/>
                </a:rPr>
                <a:t>Skin Segmented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052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76809" y="975590"/>
            <a:ext cx="4481260" cy="5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Hand Blood Vessel Dataset</a:t>
            </a: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52C66BBC-9453-B54E-8859-F2AF5ADAFA53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DEPARTMENT OF ELECTRICAL AND COMPUTER ENGINEERING</a:t>
            </a: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DATASET TRAINING &amp; EVALUATION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A25312-D8C9-8D49-97A2-94D74657E1E5}"/>
              </a:ext>
            </a:extLst>
          </p:cNvPr>
          <p:cNvSpPr/>
          <p:nvPr/>
        </p:nvSpPr>
        <p:spPr>
          <a:xfrm>
            <a:off x="5340978" y="1066302"/>
            <a:ext cx="59458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To see how incorporating intensity value can change </a:t>
            </a:r>
            <a:r>
              <a:rPr lang="en-US" dirty="0" err="1">
                <a:solidFill>
                  <a:srgbClr val="002060"/>
                </a:solidFill>
              </a:rPr>
              <a:t>PowerNet’s</a:t>
            </a:r>
            <a:r>
              <a:rPr lang="en-US" dirty="0">
                <a:solidFill>
                  <a:srgbClr val="002060"/>
                </a:solidFill>
              </a:rPr>
              <a:t> results.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995C56-BAC8-9542-8029-FB9C93A0ACAD}"/>
              </a:ext>
            </a:extLst>
          </p:cNvPr>
          <p:cNvGrpSpPr/>
          <p:nvPr/>
        </p:nvGrpSpPr>
        <p:grpSpPr>
          <a:xfrm>
            <a:off x="0" y="1524150"/>
            <a:ext cx="12192000" cy="5375890"/>
            <a:chOff x="0" y="1482110"/>
            <a:chExt cx="12192000" cy="5375890"/>
          </a:xfrm>
        </p:grpSpPr>
        <p:sp>
          <p:nvSpPr>
            <p:cNvPr id="18" name="Google Shape;145;p7">
              <a:extLst>
                <a:ext uri="{FF2B5EF4-FFF2-40B4-BE49-F238E27FC236}">
                  <a16:creationId xmlns:a16="http://schemas.microsoft.com/office/drawing/2014/main" id="{DBD98685-E6DB-4548-992F-86EFC1B6F030}"/>
                </a:ext>
              </a:extLst>
            </p:cNvPr>
            <p:cNvSpPr/>
            <p:nvPr/>
          </p:nvSpPr>
          <p:spPr>
            <a:xfrm rot="10800000" flipH="1">
              <a:off x="0" y="6437013"/>
              <a:ext cx="12192000" cy="42098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822C629-14EE-F24C-89A0-143CDDBDB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457" y="1779487"/>
              <a:ext cx="1851618" cy="185161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8C0F10D-0C3F-9340-9B64-961E7CD38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3365" y="1779487"/>
              <a:ext cx="1851618" cy="185161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80870F-C7F9-8748-93D3-A6F9D4A5F3EC}"/>
                </a:ext>
              </a:extLst>
            </p:cNvPr>
            <p:cNvSpPr txBox="1"/>
            <p:nvPr/>
          </p:nvSpPr>
          <p:spPr>
            <a:xfrm>
              <a:off x="946625" y="1502488"/>
              <a:ext cx="6592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1">
                      <a:lumMod val="50000"/>
                    </a:schemeClr>
                  </a:solidFill>
                </a:rPr>
                <a:t>Real PA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B13A6D-67F9-5340-B9B0-441A16893E08}"/>
                </a:ext>
              </a:extLst>
            </p:cNvPr>
            <p:cNvSpPr txBox="1"/>
            <p:nvPr/>
          </p:nvSpPr>
          <p:spPr>
            <a:xfrm>
              <a:off x="2910789" y="1502487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1">
                      <a:lumMod val="50000"/>
                    </a:schemeClr>
                  </a:solidFill>
                </a:rPr>
                <a:t>cGAN</a:t>
              </a:r>
              <a:endParaRPr lang="en-US" sz="12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4DB971D-2BF0-B743-87AF-E069ADF7D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116" y="4278930"/>
              <a:ext cx="1855671" cy="185567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EDEC37A-7E81-E345-912C-9C9C898D0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1119" y="4275015"/>
              <a:ext cx="1859585" cy="185958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9509C9-3937-8040-9F42-39EB2C07E01E}"/>
                </a:ext>
              </a:extLst>
            </p:cNvPr>
            <p:cNvSpPr txBox="1"/>
            <p:nvPr/>
          </p:nvSpPr>
          <p:spPr>
            <a:xfrm>
              <a:off x="8135284" y="3636449"/>
              <a:ext cx="14356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CWSSIM: 0.8569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C83C713-FAF5-5447-B519-99ADBA565C9B}"/>
                </a:ext>
              </a:extLst>
            </p:cNvPr>
            <p:cNvSpPr txBox="1"/>
            <p:nvPr/>
          </p:nvSpPr>
          <p:spPr>
            <a:xfrm>
              <a:off x="10081057" y="3636449"/>
              <a:ext cx="14356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CWSSIM: 0.7748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033D61B-2DDC-6849-A1BD-6308A921A1DB}"/>
                </a:ext>
              </a:extLst>
            </p:cNvPr>
            <p:cNvSpPr txBox="1"/>
            <p:nvPr/>
          </p:nvSpPr>
          <p:spPr>
            <a:xfrm>
              <a:off x="8135284" y="6149610"/>
              <a:ext cx="14356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CWSSIM: 0.8981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F51CB52-C930-B34A-92F4-E33C922465FA}"/>
                </a:ext>
              </a:extLst>
            </p:cNvPr>
            <p:cNvSpPr txBox="1"/>
            <p:nvPr/>
          </p:nvSpPr>
          <p:spPr>
            <a:xfrm>
              <a:off x="10138224" y="6149610"/>
              <a:ext cx="14356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CWSSIM: 0.6533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26E4CCF-D847-E143-A630-E3AA012629A5}"/>
                    </a:ext>
                  </a:extLst>
                </p:cNvPr>
                <p:cNvSpPr txBox="1"/>
                <p:nvPr/>
              </p:nvSpPr>
              <p:spPr>
                <a:xfrm>
                  <a:off x="6345638" y="1489680"/>
                  <a:ext cx="1218988" cy="2912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powernet(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a14:m>
                  <a:r>
                    <a:rPr lang="en-US" sz="1200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=5)</a:t>
                  </a: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26E4CCF-D847-E143-A630-E3AA012629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5638" y="1489680"/>
                  <a:ext cx="1218988" cy="291298"/>
                </a:xfrm>
                <a:prstGeom prst="rect">
                  <a:avLst/>
                </a:prstGeom>
                <a:blipFill>
                  <a:blip r:embed="rId8"/>
                  <a:stretch>
                    <a:fillRect l="-3093" t="-4167" r="-3093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BD265E7-1BC3-5D4F-A980-3B4FDB1D20C0}"/>
                    </a:ext>
                  </a:extLst>
                </p:cNvPr>
                <p:cNvSpPr txBox="1"/>
                <p:nvPr/>
              </p:nvSpPr>
              <p:spPr>
                <a:xfrm>
                  <a:off x="8019703" y="1490731"/>
                  <a:ext cx="1762406" cy="2912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powernet(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a14:m>
                  <a:r>
                    <a:rPr lang="en-US" sz="1200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=5), 2 times</a:t>
                  </a: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BD265E7-1BC3-5D4F-A980-3B4FDB1D20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9703" y="1490731"/>
                  <a:ext cx="1762406" cy="291298"/>
                </a:xfrm>
                <a:prstGeom prst="rect">
                  <a:avLst/>
                </a:prstGeom>
                <a:blipFill>
                  <a:blip r:embed="rId9"/>
                  <a:stretch>
                    <a:fillRect l="-4286" t="-4167" r="-3571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7B695D9D-B239-5040-836B-60974160029B}"/>
                    </a:ext>
                  </a:extLst>
                </p:cNvPr>
                <p:cNvSpPr txBox="1"/>
                <p:nvPr/>
              </p:nvSpPr>
              <p:spPr>
                <a:xfrm>
                  <a:off x="9926205" y="1489680"/>
                  <a:ext cx="1840953" cy="2912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powernet(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a14:m>
                  <a:r>
                    <a:rPr lang="en-US" sz="1200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=5), 10 times</a:t>
                  </a: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7B695D9D-B239-5040-836B-6097416002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6205" y="1489680"/>
                  <a:ext cx="1840953" cy="291298"/>
                </a:xfrm>
                <a:prstGeom prst="rect">
                  <a:avLst/>
                </a:prstGeom>
                <a:blipFill>
                  <a:blip r:embed="rId10"/>
                  <a:stretch>
                    <a:fillRect l="-4110" t="-4167" r="-411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6EAE4D2-84D1-9047-ACF9-FC06C1554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1609" y="1779486"/>
              <a:ext cx="1861200" cy="18612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83ED37-5145-9E45-85B5-819113F8E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9392" y="1779486"/>
              <a:ext cx="1861200" cy="18612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FE2DFA4-BE30-C84B-AF0B-6C07D7DB3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3981" y="1775900"/>
              <a:ext cx="1864786" cy="1864786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331280B-F9F3-6E4C-B79C-E013F5A96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897" y="4277900"/>
              <a:ext cx="1861200" cy="18612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625F40F-050A-F746-93E9-59569A3C5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5410" y="4284527"/>
              <a:ext cx="1861200" cy="186120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78675F3-E1D2-3E44-8028-73B63966F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0750" y="4277900"/>
              <a:ext cx="1861200" cy="1861200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46D0B24-FE52-F140-B4D4-F11B97781AA7}"/>
                </a:ext>
              </a:extLst>
            </p:cNvPr>
            <p:cNvSpPr txBox="1"/>
            <p:nvPr/>
          </p:nvSpPr>
          <p:spPr>
            <a:xfrm>
              <a:off x="6237321" y="3651196"/>
              <a:ext cx="14356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CWSSIM: 0.6273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FF6AFE6-BD03-AF4B-B149-D3A5F0C5ADA7}"/>
                </a:ext>
              </a:extLst>
            </p:cNvPr>
            <p:cNvSpPr txBox="1"/>
            <p:nvPr/>
          </p:nvSpPr>
          <p:spPr>
            <a:xfrm>
              <a:off x="6237321" y="6172967"/>
              <a:ext cx="14356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CWSSIM: 0.7361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4FD238E-C8E5-6D49-8C4B-13D5EAE1F539}"/>
                </a:ext>
              </a:extLst>
            </p:cNvPr>
            <p:cNvSpPr txBox="1"/>
            <p:nvPr/>
          </p:nvSpPr>
          <p:spPr>
            <a:xfrm>
              <a:off x="2437577" y="3649296"/>
              <a:ext cx="14356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CWSSIM: 0.5736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938B934-69B6-1541-8578-86446A001FEF}"/>
                </a:ext>
              </a:extLst>
            </p:cNvPr>
            <p:cNvSpPr txBox="1"/>
            <p:nvPr/>
          </p:nvSpPr>
          <p:spPr>
            <a:xfrm>
              <a:off x="2356806" y="6163401"/>
              <a:ext cx="14356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CWSSIM: 0.7900</a:t>
              </a:r>
            </a:p>
          </p:txBody>
        </p:sp>
        <p:pic>
          <p:nvPicPr>
            <p:cNvPr id="58" name="Picture 57" descr="A picture containing dark, indoor, lit, bed&#10;&#10;Description automatically generated">
              <a:extLst>
                <a:ext uri="{FF2B5EF4-FFF2-40B4-BE49-F238E27FC236}">
                  <a16:creationId xmlns:a16="http://schemas.microsoft.com/office/drawing/2014/main" id="{1F0AF6D2-1F46-054E-B49C-BDC5F4E93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56273" y="1777385"/>
              <a:ext cx="1851618" cy="1851618"/>
            </a:xfrm>
            <a:prstGeom prst="rect">
              <a:avLst/>
            </a:prstGeom>
          </p:spPr>
        </p:pic>
        <p:pic>
          <p:nvPicPr>
            <p:cNvPr id="59" name="Picture 58" descr="A picture containing dark, water, indoor, lit&#10;&#10;Description automatically generated">
              <a:extLst>
                <a:ext uri="{FF2B5EF4-FFF2-40B4-BE49-F238E27FC236}">
                  <a16:creationId xmlns:a16="http://schemas.microsoft.com/office/drawing/2014/main" id="{9C59CCDA-3F89-D54F-9CC0-C5D108EC2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169672" y="4271310"/>
              <a:ext cx="1855670" cy="185567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95F0F7B4-6EAE-0243-BC35-BBEBBFBCA4A5}"/>
                    </a:ext>
                  </a:extLst>
                </p:cNvPr>
                <p:cNvSpPr txBox="1"/>
                <p:nvPr/>
              </p:nvSpPr>
              <p:spPr>
                <a:xfrm>
                  <a:off x="4154937" y="1482110"/>
                  <a:ext cx="1882631" cy="2912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powernet(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a14:m>
                  <a:r>
                    <a:rPr lang="en-US" sz="1200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=5), 0.5 times</a:t>
                  </a: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95F0F7B4-6EAE-0243-BC35-BBEBBFBCA4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4937" y="1482110"/>
                  <a:ext cx="1882631" cy="291298"/>
                </a:xfrm>
                <a:prstGeom prst="rect">
                  <a:avLst/>
                </a:prstGeom>
                <a:blipFill>
                  <a:blip r:embed="rId19"/>
                  <a:stretch>
                    <a:fillRect l="-4027" t="-4167" r="-3356" b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67F91CA-94DD-EA4E-877E-3BE80975249B}"/>
                </a:ext>
              </a:extLst>
            </p:cNvPr>
            <p:cNvSpPr txBox="1"/>
            <p:nvPr/>
          </p:nvSpPr>
          <p:spPr>
            <a:xfrm>
              <a:off x="4291548" y="3649296"/>
              <a:ext cx="15826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CWSSIM: 0.5096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DFFD8EF-6EC5-EF48-9194-AFF4CD132978}"/>
                </a:ext>
              </a:extLst>
            </p:cNvPr>
            <p:cNvSpPr txBox="1"/>
            <p:nvPr/>
          </p:nvSpPr>
          <p:spPr>
            <a:xfrm>
              <a:off x="4286010" y="6165192"/>
              <a:ext cx="14356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CWSSIM: 0.5204</a:t>
              </a:r>
            </a:p>
          </p:txBody>
        </p:sp>
      </p:grp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196835F0-4455-3241-B063-B0BBDB8687B7}"/>
              </a:ext>
            </a:extLst>
          </p:cNvPr>
          <p:cNvSpPr/>
          <p:nvPr/>
        </p:nvSpPr>
        <p:spPr>
          <a:xfrm>
            <a:off x="7760082" y="1469965"/>
            <a:ext cx="2301242" cy="5097905"/>
          </a:xfrm>
          <a:prstGeom prst="roundRect">
            <a:avLst/>
          </a:prstGeom>
          <a:noFill/>
          <a:ln w="31750">
            <a:solidFill>
              <a:schemeClr val="accent2">
                <a:alpha val="93094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00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76807" y="1259298"/>
            <a:ext cx="4481260" cy="5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Hand Blood Vessel Dataset</a:t>
            </a:r>
          </a:p>
        </p:txBody>
      </p:sp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52C66BBC-9453-B54E-8859-F2AF5ADAFA53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DEPARTMENT OF ELECTRICAL AND COMPUTER ENGINEERING</a:t>
            </a: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DATASET TRAINING &amp; EVALUATION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FB2B8A0-7268-9B40-B487-2BF2F86AAF52}"/>
              </a:ext>
            </a:extLst>
          </p:cNvPr>
          <p:cNvSpPr txBox="1">
            <a:spLocks/>
          </p:cNvSpPr>
          <p:nvPr/>
        </p:nvSpPr>
        <p:spPr>
          <a:xfrm>
            <a:off x="376807" y="2144399"/>
            <a:ext cx="7117069" cy="10415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Layer training, technique similar to Array Phantom Patch training, can successfully recover the intensity of structures deeper in tissues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A9AA1BF-79C3-1A47-B151-13FEBD1F6381}"/>
              </a:ext>
            </a:extLst>
          </p:cNvPr>
          <p:cNvGrpSpPr/>
          <p:nvPr/>
        </p:nvGrpSpPr>
        <p:grpSpPr>
          <a:xfrm>
            <a:off x="8480525" y="1196971"/>
            <a:ext cx="2605257" cy="1852540"/>
            <a:chOff x="3064696" y="4096665"/>
            <a:chExt cx="2605257" cy="185254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02D6DA8-CD2F-314D-AFEE-16B09159F5CE}"/>
                </a:ext>
              </a:extLst>
            </p:cNvPr>
            <p:cNvSpPr txBox="1"/>
            <p:nvPr/>
          </p:nvSpPr>
          <p:spPr>
            <a:xfrm rot="16200000">
              <a:off x="2921196" y="4240165"/>
              <a:ext cx="51783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150~0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AD89353-6EB5-E147-A067-3BB1E639ABD4}"/>
                </a:ext>
              </a:extLst>
            </p:cNvPr>
            <p:cNvSpPr/>
            <p:nvPr/>
          </p:nvSpPr>
          <p:spPr>
            <a:xfrm>
              <a:off x="3294178" y="4183181"/>
              <a:ext cx="2037066" cy="50909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67C1509-ABD1-6F4B-8E30-15AA78FD5EAC}"/>
                </a:ext>
              </a:extLst>
            </p:cNvPr>
            <p:cNvSpPr txBox="1"/>
            <p:nvPr/>
          </p:nvSpPr>
          <p:spPr>
            <a:xfrm rot="5400000">
              <a:off x="5224361" y="4733995"/>
              <a:ext cx="6603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100~250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89F14F5-D67E-5C44-9F29-C3790806C9D8}"/>
                </a:ext>
              </a:extLst>
            </p:cNvPr>
            <p:cNvSpPr/>
            <p:nvPr/>
          </p:nvSpPr>
          <p:spPr>
            <a:xfrm>
              <a:off x="3409594" y="4574906"/>
              <a:ext cx="2037066" cy="50909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F617EB0-E962-D141-9A88-2DB083F6C7C9}"/>
                </a:ext>
              </a:extLst>
            </p:cNvPr>
            <p:cNvSpPr txBox="1"/>
            <p:nvPr/>
          </p:nvSpPr>
          <p:spPr>
            <a:xfrm rot="16200000">
              <a:off x="2868794" y="5139991"/>
              <a:ext cx="62342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200~350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E7C4CDB-408C-814D-95EB-45A3EF9450BA}"/>
                </a:ext>
              </a:extLst>
            </p:cNvPr>
            <p:cNvSpPr/>
            <p:nvPr/>
          </p:nvSpPr>
          <p:spPr>
            <a:xfrm>
              <a:off x="3287989" y="5005145"/>
              <a:ext cx="2037066" cy="5090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817FCDC-C92F-0743-A5EA-D04886A9C5E3}"/>
                </a:ext>
              </a:extLst>
            </p:cNvPr>
            <p:cNvSpPr txBox="1"/>
            <p:nvPr/>
          </p:nvSpPr>
          <p:spPr>
            <a:xfrm rot="5400000">
              <a:off x="5221901" y="5501153"/>
              <a:ext cx="6652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300~450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9A7B100-442D-A447-9C99-6EA597379AC5}"/>
                </a:ext>
              </a:extLst>
            </p:cNvPr>
            <p:cNvSpPr/>
            <p:nvPr/>
          </p:nvSpPr>
          <p:spPr>
            <a:xfrm>
              <a:off x="3409594" y="5327027"/>
              <a:ext cx="2037066" cy="5090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1DD798A-7FBC-704F-B504-5BACD8D09AA2}"/>
              </a:ext>
            </a:extLst>
          </p:cNvPr>
          <p:cNvGrpSpPr/>
          <p:nvPr/>
        </p:nvGrpSpPr>
        <p:grpSpPr>
          <a:xfrm>
            <a:off x="175756" y="3158550"/>
            <a:ext cx="11616465" cy="3244072"/>
            <a:chOff x="175756" y="3158550"/>
            <a:chExt cx="11616465" cy="324407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A3B8645-C23F-7041-A58C-61A51E553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0654" y="3158550"/>
              <a:ext cx="3675942" cy="275695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0DDB73-3AEB-794E-80F6-4FAEADB85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69" r="66474" b="48178"/>
            <a:stretch/>
          </p:blipFill>
          <p:spPr>
            <a:xfrm>
              <a:off x="175756" y="3187648"/>
              <a:ext cx="4092304" cy="286633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FEF2FC2-8BAD-AD42-8FDF-EEAA6FDAC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2" t="9751" r="33803" b="48177"/>
            <a:stretch/>
          </p:blipFill>
          <p:spPr>
            <a:xfrm>
              <a:off x="4169687" y="3158550"/>
              <a:ext cx="3899330" cy="2888235"/>
            </a:xfrm>
            <a:prstGeom prst="rect">
              <a:avLst/>
            </a:prstGeom>
          </p:spPr>
        </p:pic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528EA7DF-02A9-D043-A99F-CCDB13A32B13}"/>
                </a:ext>
              </a:extLst>
            </p:cNvPr>
            <p:cNvSpPr/>
            <p:nvPr/>
          </p:nvSpPr>
          <p:spPr>
            <a:xfrm>
              <a:off x="8037856" y="4791714"/>
              <a:ext cx="3754365" cy="1138442"/>
            </a:xfrm>
            <a:prstGeom prst="roundRect">
              <a:avLst/>
            </a:prstGeom>
            <a:noFill/>
            <a:ln w="31750">
              <a:solidFill>
                <a:schemeClr val="accent2">
                  <a:alpha val="93094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0137F3FC-2EDC-6549-882E-5D15A3F8B70B}"/>
                </a:ext>
              </a:extLst>
            </p:cNvPr>
            <p:cNvSpPr/>
            <p:nvPr/>
          </p:nvSpPr>
          <p:spPr>
            <a:xfrm>
              <a:off x="4200366" y="4797326"/>
              <a:ext cx="3754365" cy="1138442"/>
            </a:xfrm>
            <a:prstGeom prst="roundRect">
              <a:avLst/>
            </a:prstGeom>
            <a:noFill/>
            <a:ln w="31750">
              <a:solidFill>
                <a:schemeClr val="accent2">
                  <a:alpha val="93094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A74A907-E7A9-E447-A9BE-F2C18FFB34E6}"/>
                </a:ext>
              </a:extLst>
            </p:cNvPr>
            <p:cNvSpPr txBox="1"/>
            <p:nvPr/>
          </p:nvSpPr>
          <p:spPr>
            <a:xfrm>
              <a:off x="1247637" y="6009537"/>
              <a:ext cx="1948542" cy="369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+mj-lt"/>
                </a:rPr>
                <a:t>Ultrasound BM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3C6AD48-D44D-0240-BA07-8769D66DEC1D}"/>
                </a:ext>
              </a:extLst>
            </p:cNvPr>
            <p:cNvSpPr txBox="1"/>
            <p:nvPr/>
          </p:nvSpPr>
          <p:spPr>
            <a:xfrm>
              <a:off x="4957234" y="6033607"/>
              <a:ext cx="2240628" cy="369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+mj-lt"/>
                </a:rPr>
                <a:t>Attenuated PA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C0AD375-7CC2-AB49-804D-320EAC5DEE4E}"/>
                </a:ext>
              </a:extLst>
            </p:cNvPr>
            <p:cNvSpPr txBox="1"/>
            <p:nvPr/>
          </p:nvSpPr>
          <p:spPr>
            <a:xfrm>
              <a:off x="8906187" y="5998936"/>
              <a:ext cx="2179595" cy="369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+mj-lt"/>
                </a:rPr>
                <a:t>PowerNet</a:t>
              </a:r>
              <a:r>
                <a:rPr lang="en-US" dirty="0">
                  <a:solidFill>
                    <a:srgbClr val="002060"/>
                  </a:solidFill>
                  <a:latin typeface="+mj-lt"/>
                </a:rPr>
                <a:t> PA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6064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52C66BBC-9453-B54E-8859-F2AF5ADAFA53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DEPARTMENT OF ELECTRICAL AND COMPUTER ENGINEERING</a:t>
            </a: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CONCLUSION</a:t>
            </a:r>
          </a:p>
        </p:txBody>
      </p:sp>
      <p:sp>
        <p:nvSpPr>
          <p:cNvPr id="15" name="Google Shape;147;p7">
            <a:extLst>
              <a:ext uri="{FF2B5EF4-FFF2-40B4-BE49-F238E27FC236}">
                <a16:creationId xmlns:a16="http://schemas.microsoft.com/office/drawing/2014/main" id="{E7589692-2F83-AC4C-86C0-207CB5D52356}"/>
              </a:ext>
            </a:extLst>
          </p:cNvPr>
          <p:cNvSpPr txBox="1">
            <a:spLocks/>
          </p:cNvSpPr>
          <p:nvPr/>
        </p:nvSpPr>
        <p:spPr>
          <a:xfrm>
            <a:off x="765215" y="1295367"/>
            <a:ext cx="10661569" cy="398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E84B36"/>
                </a:solidFill>
                <a:latin typeface="+mj-lt"/>
              </a:rPr>
              <a:t>Resolved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Simulation dataset : synthesize correct structure shape, location, and number of structures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Array Phantom dataset : synthesize non-attenuated PA with uniform intensity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Hand Blood Vessel dataset : </a:t>
            </a:r>
          </a:p>
          <a:p>
            <a:pPr lvl="1">
              <a:lnSpc>
                <a:spcPct val="100000"/>
              </a:lnSpc>
              <a:buAutoNum type="arabicParenBoth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capture complex structures in real medical data </a:t>
            </a:r>
          </a:p>
          <a:p>
            <a:pPr lvl="1">
              <a:lnSpc>
                <a:spcPct val="100000"/>
              </a:lnSpc>
              <a:buAutoNum type="arabicParenBoth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synthesize non-attenuated PA with uniform intensity</a:t>
            </a:r>
          </a:p>
          <a:p>
            <a:pPr marL="0" indent="0">
              <a:buNone/>
            </a:pPr>
            <a:endParaRPr lang="en-US" sz="1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E84B36"/>
                </a:solidFill>
                <a:latin typeface="+mj-lt"/>
              </a:rPr>
              <a:t>Limitations and Future Improvements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Working on methods to evaluate and confirm that the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PowerNet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PA results are clinically correct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Continue searching for image similarity evaluation method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683F14-C4F9-F74A-BE42-ADDBE39F8574}"/>
              </a:ext>
            </a:extLst>
          </p:cNvPr>
          <p:cNvSpPr/>
          <p:nvPr/>
        </p:nvSpPr>
        <p:spPr>
          <a:xfrm>
            <a:off x="1492468" y="5798887"/>
            <a:ext cx="92070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Special thanks to Kevin Huang, Professor Chen Yun-Sheng, Professor Zhao Yang, and the Y2Lab.</a:t>
            </a:r>
          </a:p>
        </p:txBody>
      </p:sp>
    </p:spTree>
    <p:extLst>
      <p:ext uri="{BB962C8B-B14F-4D97-AF65-F5344CB8AC3E}">
        <p14:creationId xmlns:p14="http://schemas.microsoft.com/office/powerpoint/2010/main" val="3613988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;p7">
            <a:extLst>
              <a:ext uri="{FF2B5EF4-FFF2-40B4-BE49-F238E27FC236}">
                <a16:creationId xmlns:a16="http://schemas.microsoft.com/office/drawing/2014/main" id="{8FE8EAD3-2D7F-0846-8465-1E5EC531CB76}"/>
              </a:ext>
            </a:extLst>
          </p:cNvPr>
          <p:cNvSpPr/>
          <p:nvPr/>
        </p:nvSpPr>
        <p:spPr>
          <a:xfrm rot="10800000" flipH="1">
            <a:off x="-1" y="8163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40BBED40-2928-B047-86D9-C914F64EDE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1" y="8164"/>
            <a:ext cx="12192000" cy="6858000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63AF0C5-85E3-5442-BD93-F22B807C7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021" y="2252985"/>
            <a:ext cx="7131957" cy="235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05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utdoor, building, arch&#10;&#10;Description automatically generated">
            <a:extLst>
              <a:ext uri="{FF2B5EF4-FFF2-40B4-BE49-F238E27FC236}">
                <a16:creationId xmlns:a16="http://schemas.microsoft.com/office/drawing/2014/main" id="{7989FAC8-E123-2748-A311-56EF79874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Google Shape;145;p7">
            <a:extLst>
              <a:ext uri="{FF2B5EF4-FFF2-40B4-BE49-F238E27FC236}">
                <a16:creationId xmlns:a16="http://schemas.microsoft.com/office/drawing/2014/main" id="{EC611570-6427-5D45-8164-E02F4D553BA6}"/>
              </a:ext>
            </a:extLst>
          </p:cNvPr>
          <p:cNvSpPr/>
          <p:nvPr/>
        </p:nvSpPr>
        <p:spPr>
          <a:xfrm rot="10800000" flipH="1">
            <a:off x="-2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1B4284">
                  <a:alpha val="10000"/>
                </a:srgbClr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7;p2">
            <a:extLst>
              <a:ext uri="{FF2B5EF4-FFF2-40B4-BE49-F238E27FC236}">
                <a16:creationId xmlns:a16="http://schemas.microsoft.com/office/drawing/2014/main" id="{C3C81082-566F-5849-B79D-C311E1639C0A}"/>
              </a:ext>
            </a:extLst>
          </p:cNvPr>
          <p:cNvSpPr txBox="1"/>
          <p:nvPr/>
        </p:nvSpPr>
        <p:spPr>
          <a:xfrm>
            <a:off x="1832242" y="636376"/>
            <a:ext cx="825426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OUTLINE</a:t>
            </a:r>
            <a:endParaRPr dirty="0">
              <a:latin typeface="+mn-lt"/>
            </a:endParaRPr>
          </a:p>
        </p:txBody>
      </p:sp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72B58A87-FC17-6546-AB9A-EB6C57F6A340}"/>
              </a:ext>
            </a:extLst>
          </p:cNvPr>
          <p:cNvSpPr txBox="1"/>
          <p:nvPr/>
        </p:nvSpPr>
        <p:spPr>
          <a:xfrm>
            <a:off x="1315413" y="1976548"/>
            <a:ext cx="9308941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FF552E"/>
                </a:solidFill>
              </a:rPr>
              <a:t>Problem Formulation</a:t>
            </a:r>
          </a:p>
          <a:p>
            <a:pPr lvl="1" algn="ctr">
              <a:lnSpc>
                <a:spcPct val="120000"/>
              </a:lnSpc>
            </a:pPr>
            <a:r>
              <a:rPr lang="en-US" sz="1800" dirty="0">
                <a:solidFill>
                  <a:schemeClr val="bg1"/>
                </a:solidFill>
              </a:rPr>
              <a:t>Where does optical scattering occur?</a:t>
            </a:r>
          </a:p>
          <a:p>
            <a:pPr lvl="1" algn="ctr">
              <a:lnSpc>
                <a:spcPct val="120000"/>
              </a:lnSpc>
            </a:pPr>
            <a:r>
              <a:rPr lang="en-US" sz="1800" dirty="0">
                <a:solidFill>
                  <a:schemeClr val="bg1"/>
                </a:solidFill>
              </a:rPr>
              <a:t>How do we plan to overcome it?</a:t>
            </a:r>
          </a:p>
          <a:p>
            <a:pPr lvl="1" algn="ctr">
              <a:lnSpc>
                <a:spcPct val="120000"/>
              </a:lnSpc>
            </a:pPr>
            <a:endParaRPr lang="en-US" sz="18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FF552E"/>
                </a:solidFill>
              </a:rPr>
              <a:t>Model Scheme and Architecture</a:t>
            </a:r>
          </a:p>
          <a:p>
            <a:pPr lvl="1" algn="ctr">
              <a:lnSpc>
                <a:spcPct val="120000"/>
              </a:lnSpc>
            </a:pPr>
            <a:r>
              <a:rPr lang="en-US" sz="1800" dirty="0">
                <a:solidFill>
                  <a:schemeClr val="bg1"/>
                </a:solidFill>
              </a:rPr>
              <a:t>Convolutional Neural Network, </a:t>
            </a:r>
            <a:r>
              <a:rPr lang="en-US" sz="1800" dirty="0" err="1">
                <a:solidFill>
                  <a:schemeClr val="bg1"/>
                </a:solidFill>
              </a:rPr>
              <a:t>NetP</a:t>
            </a:r>
            <a:endParaRPr lang="en-US" sz="1800" dirty="0">
              <a:solidFill>
                <a:schemeClr val="bg1"/>
              </a:solidFill>
            </a:endParaRPr>
          </a:p>
          <a:p>
            <a:pPr lvl="1" algn="ctr">
              <a:lnSpc>
                <a:spcPct val="120000"/>
              </a:lnSpc>
            </a:pPr>
            <a:r>
              <a:rPr lang="en-US" sz="1800" dirty="0">
                <a:solidFill>
                  <a:schemeClr val="bg1"/>
                </a:solidFill>
              </a:rPr>
              <a:t>Conditional Generative Adversarial Network, </a:t>
            </a:r>
            <a:r>
              <a:rPr lang="en-US" sz="1800" dirty="0" err="1">
                <a:solidFill>
                  <a:schemeClr val="bg1"/>
                </a:solidFill>
              </a:rPr>
              <a:t>PowerNet</a:t>
            </a:r>
            <a:endParaRPr lang="en-US" sz="1800" dirty="0">
              <a:solidFill>
                <a:schemeClr val="bg1"/>
              </a:solidFill>
            </a:endParaRPr>
          </a:p>
          <a:p>
            <a:pPr lvl="1" algn="ctr">
              <a:lnSpc>
                <a:spcPct val="120000"/>
              </a:lnSpc>
            </a:pPr>
            <a:endParaRPr lang="en-US" sz="18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FF552E"/>
                </a:solidFill>
              </a:rPr>
              <a:t>Trainings on Three Datasets</a:t>
            </a:r>
          </a:p>
          <a:p>
            <a:pPr lvl="1" algn="ctr"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</a:rPr>
              <a:t>Simulation Dataset (Lab Generated Controlled Data)</a:t>
            </a:r>
          </a:p>
          <a:p>
            <a:pPr lvl="1" algn="ctr"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</a:rPr>
              <a:t>Array Phantom (Real, but Structurally Controlled Data)</a:t>
            </a:r>
          </a:p>
          <a:p>
            <a:pPr lvl="1" algn="ctr"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</a:rPr>
              <a:t>Hand Blood Vessel (Real Complex Data)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E5538FC0-1F24-EA42-955D-73358F3E7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9" name="Google Shape;125;p4">
            <a:extLst>
              <a:ext uri="{FF2B5EF4-FFF2-40B4-BE49-F238E27FC236}">
                <a16:creationId xmlns:a16="http://schemas.microsoft.com/office/drawing/2014/main" id="{1B746986-1BDD-D645-8B09-3F2916BB784A}"/>
              </a:ext>
            </a:extLst>
          </p:cNvPr>
          <p:cNvSpPr/>
          <p:nvPr/>
        </p:nvSpPr>
        <p:spPr>
          <a:xfrm>
            <a:off x="5335173" y="1718713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0;p1">
            <a:extLst>
              <a:ext uri="{FF2B5EF4-FFF2-40B4-BE49-F238E27FC236}">
                <a16:creationId xmlns:a16="http://schemas.microsoft.com/office/drawing/2014/main" id="{354199C3-792D-4745-97AE-759A8DC3E91C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ECE / CHRISTINE WU</a:t>
            </a:r>
          </a:p>
        </p:txBody>
      </p: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5FC24E51-733A-2645-96EF-D7F19F3B125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</p:spTree>
    <p:extLst>
      <p:ext uri="{BB962C8B-B14F-4D97-AF65-F5344CB8AC3E}">
        <p14:creationId xmlns:p14="http://schemas.microsoft.com/office/powerpoint/2010/main" val="3833339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52C66BBC-9453-B54E-8859-F2AF5ADAFA53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DEPARTMENT OF ELECTRICAL AND COMPUTER ENGINEERING</a:t>
            </a: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INTRODUCTION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508B913-87D6-7048-AB32-D9510E76CDBB}"/>
              </a:ext>
            </a:extLst>
          </p:cNvPr>
          <p:cNvGrpSpPr/>
          <p:nvPr/>
        </p:nvGrpSpPr>
        <p:grpSpPr>
          <a:xfrm>
            <a:off x="1260441" y="1783404"/>
            <a:ext cx="4010290" cy="4612595"/>
            <a:chOff x="1360156" y="1773847"/>
            <a:chExt cx="4010290" cy="4612595"/>
          </a:xfrm>
        </p:grpSpPr>
        <p:pic>
          <p:nvPicPr>
            <p:cNvPr id="9" name="Picture 8" descr="A picture containing outdoor&#10;&#10;Description automatically generated">
              <a:extLst>
                <a:ext uri="{FF2B5EF4-FFF2-40B4-BE49-F238E27FC236}">
                  <a16:creationId xmlns:a16="http://schemas.microsoft.com/office/drawing/2014/main" id="{59FB27CB-7E44-B14A-A1AB-A6F01C4EE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0156" y="1773847"/>
              <a:ext cx="4010290" cy="300771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86C52B5-0A8E-A840-AC1A-F2A98B0E7F28}"/>
                </a:ext>
              </a:extLst>
            </p:cNvPr>
            <p:cNvSpPr txBox="1"/>
            <p:nvPr/>
          </p:nvSpPr>
          <p:spPr>
            <a:xfrm>
              <a:off x="2227133" y="4807172"/>
              <a:ext cx="2276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</a:rPr>
                <a:t>Ultrasound (UL)</a:t>
              </a:r>
            </a:p>
          </p:txBody>
        </p:sp>
        <p:sp>
          <p:nvSpPr>
            <p:cNvPr id="25" name="Google Shape;147;p7">
              <a:extLst>
                <a:ext uri="{FF2B5EF4-FFF2-40B4-BE49-F238E27FC236}">
                  <a16:creationId xmlns:a16="http://schemas.microsoft.com/office/drawing/2014/main" id="{93B97F7F-1C91-7F4D-98BE-EF028A3DAAEB}"/>
                </a:ext>
              </a:extLst>
            </p:cNvPr>
            <p:cNvSpPr txBox="1">
              <a:spLocks/>
            </p:cNvSpPr>
            <p:nvPr/>
          </p:nvSpPr>
          <p:spPr>
            <a:xfrm>
              <a:off x="1501399" y="5070658"/>
              <a:ext cx="3727802" cy="13157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114300" indent="0" algn="ctr">
                <a:lnSpc>
                  <a:spcPct val="120000"/>
                </a:lnSpc>
                <a:buNone/>
              </a:pPr>
              <a:r>
                <a:rPr lang="en-US" sz="1600" dirty="0">
                  <a:solidFill>
                    <a:srgbClr val="1B4284"/>
                  </a:solidFill>
                  <a:latin typeface="+mn-lt"/>
                </a:rPr>
                <a:t>Contrast from impedance mismatch of reflected sound pulse waves off target surface / tissue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DDBEB85-9484-BF46-961A-6F629ED833A8}"/>
              </a:ext>
            </a:extLst>
          </p:cNvPr>
          <p:cNvGrpSpPr/>
          <p:nvPr/>
        </p:nvGrpSpPr>
        <p:grpSpPr>
          <a:xfrm>
            <a:off x="6595367" y="1775723"/>
            <a:ext cx="5497589" cy="4466441"/>
            <a:chOff x="6493492" y="1795884"/>
            <a:chExt cx="5497589" cy="4466441"/>
          </a:xfrm>
        </p:grpSpPr>
        <p:pic>
          <p:nvPicPr>
            <p:cNvPr id="10" name="Picture 9" descr="PA">
              <a:extLst>
                <a:ext uri="{FF2B5EF4-FFF2-40B4-BE49-F238E27FC236}">
                  <a16:creationId xmlns:a16="http://schemas.microsoft.com/office/drawing/2014/main" id="{B7AC825D-8F71-9B4F-9A57-A01717AFA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93492" y="1795884"/>
              <a:ext cx="4010290" cy="300771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7DA3EF-CC54-C14C-9A27-C445F310A3C2}"/>
                </a:ext>
              </a:extLst>
            </p:cNvPr>
            <p:cNvSpPr txBox="1"/>
            <p:nvPr/>
          </p:nvSpPr>
          <p:spPr>
            <a:xfrm>
              <a:off x="6990965" y="4868892"/>
              <a:ext cx="30153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552E"/>
                  </a:solidFill>
                </a:rPr>
                <a:t>Photoacoustic (PA)</a:t>
              </a:r>
            </a:p>
          </p:txBody>
        </p:sp>
        <p:sp>
          <p:nvSpPr>
            <p:cNvPr id="26" name="Google Shape;147;p7">
              <a:extLst>
                <a:ext uri="{FF2B5EF4-FFF2-40B4-BE49-F238E27FC236}">
                  <a16:creationId xmlns:a16="http://schemas.microsoft.com/office/drawing/2014/main" id="{08272594-12BD-F543-8504-85E2352BE094}"/>
                </a:ext>
              </a:extLst>
            </p:cNvPr>
            <p:cNvSpPr txBox="1">
              <a:spLocks/>
            </p:cNvSpPr>
            <p:nvPr/>
          </p:nvSpPr>
          <p:spPr>
            <a:xfrm>
              <a:off x="6621044" y="5089390"/>
              <a:ext cx="3689538" cy="11729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114300" indent="0" algn="ctr">
                <a:lnSpc>
                  <a:spcPct val="120000"/>
                </a:lnSpc>
                <a:buNone/>
              </a:pPr>
              <a:r>
                <a:rPr lang="en-US" sz="1600" dirty="0">
                  <a:solidFill>
                    <a:srgbClr val="CA3F2B"/>
                  </a:solidFill>
                  <a:latin typeface="+mn-lt"/>
                </a:rPr>
                <a:t>Pressure-sound waves generated by thermal expansion from optical laser energy absorption</a:t>
              </a:r>
            </a:p>
          </p:txBody>
        </p:sp>
        <p:sp>
          <p:nvSpPr>
            <p:cNvPr id="27" name="Google Shape;147;p7">
              <a:extLst>
                <a:ext uri="{FF2B5EF4-FFF2-40B4-BE49-F238E27FC236}">
                  <a16:creationId xmlns:a16="http://schemas.microsoft.com/office/drawing/2014/main" id="{98D4FFD2-6777-6642-BC41-990D0BC02F76}"/>
                </a:ext>
              </a:extLst>
            </p:cNvPr>
            <p:cNvSpPr txBox="1">
              <a:spLocks/>
            </p:cNvSpPr>
            <p:nvPr/>
          </p:nvSpPr>
          <p:spPr>
            <a:xfrm>
              <a:off x="10648563" y="3689869"/>
              <a:ext cx="1342518" cy="1039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114300" indent="0" algn="ctr">
                <a:lnSpc>
                  <a:spcPct val="120000"/>
                </a:lnSpc>
                <a:buNone/>
              </a:pPr>
              <a:r>
                <a:rPr lang="en-US" sz="1600" b="1" dirty="0">
                  <a:solidFill>
                    <a:srgbClr val="13294B"/>
                  </a:solidFill>
                  <a:latin typeface="+mn-lt"/>
                </a:rPr>
                <a:t>Area with </a:t>
              </a:r>
              <a:br>
                <a:rPr lang="en-US" sz="1600" b="1" dirty="0">
                  <a:solidFill>
                    <a:srgbClr val="1B4284"/>
                  </a:solidFill>
                  <a:latin typeface="+mn-lt"/>
                </a:rPr>
              </a:br>
              <a:r>
                <a:rPr lang="en-US" sz="1600" b="1" dirty="0">
                  <a:solidFill>
                    <a:srgbClr val="C00000"/>
                  </a:solidFill>
                  <a:latin typeface="+mn-lt"/>
                </a:rPr>
                <a:t>optical </a:t>
              </a:r>
              <a:br>
                <a:rPr lang="en-US" sz="1600" b="1" dirty="0">
                  <a:solidFill>
                    <a:srgbClr val="C00000"/>
                  </a:solidFill>
                  <a:latin typeface="+mn-lt"/>
                </a:rPr>
              </a:br>
              <a:r>
                <a:rPr lang="en-US" sz="1600" b="1" dirty="0">
                  <a:solidFill>
                    <a:srgbClr val="C00000"/>
                  </a:solidFill>
                  <a:latin typeface="+mn-lt"/>
                </a:rPr>
                <a:t>scattering</a:t>
              </a:r>
              <a:endParaRPr lang="en-US" sz="1600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5" name="Right Bracket 4">
              <a:extLst>
                <a:ext uri="{FF2B5EF4-FFF2-40B4-BE49-F238E27FC236}">
                  <a16:creationId xmlns:a16="http://schemas.microsoft.com/office/drawing/2014/main" id="{A84B01A1-EC28-EC4D-9065-FD1F105323C6}"/>
                </a:ext>
              </a:extLst>
            </p:cNvPr>
            <p:cNvSpPr/>
            <p:nvPr/>
          </p:nvSpPr>
          <p:spPr>
            <a:xfrm>
              <a:off x="10556328" y="3771782"/>
              <a:ext cx="184470" cy="1035390"/>
            </a:xfrm>
            <a:prstGeom prst="rightBracket">
              <a:avLst/>
            </a:prstGeom>
            <a:ln>
              <a:solidFill>
                <a:srgbClr val="1B4284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Google Shape;147;p7">
            <a:extLst>
              <a:ext uri="{FF2B5EF4-FFF2-40B4-BE49-F238E27FC236}">
                <a16:creationId xmlns:a16="http://schemas.microsoft.com/office/drawing/2014/main" id="{6E3B4DBD-8317-2348-8B66-F7B61AD340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807" y="1048055"/>
            <a:ext cx="6361448" cy="5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Ultrasound and Photoacoustic Imaging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72B4C19-5B96-0E4E-9749-394911854C5B}"/>
              </a:ext>
            </a:extLst>
          </p:cNvPr>
          <p:cNvCxnSpPr/>
          <p:nvPr/>
        </p:nvCxnSpPr>
        <p:spPr>
          <a:xfrm>
            <a:off x="5725894" y="2695866"/>
            <a:ext cx="0" cy="20601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9DC5C82-BEDE-7A42-8CA9-925C077D7B6D}"/>
              </a:ext>
            </a:extLst>
          </p:cNvPr>
          <p:cNvCxnSpPr>
            <a:cxnSpLocks/>
          </p:cNvCxnSpPr>
          <p:nvPr/>
        </p:nvCxnSpPr>
        <p:spPr>
          <a:xfrm>
            <a:off x="6133189" y="2695866"/>
            <a:ext cx="0" cy="10542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62FA7A3-6639-F344-8F97-C406D5D5744D}"/>
              </a:ext>
            </a:extLst>
          </p:cNvPr>
          <p:cNvCxnSpPr/>
          <p:nvPr/>
        </p:nvCxnSpPr>
        <p:spPr>
          <a:xfrm>
            <a:off x="5631905" y="4756002"/>
            <a:ext cx="1879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9AEC608-469B-404C-9778-ED60FDD14396}"/>
              </a:ext>
            </a:extLst>
          </p:cNvPr>
          <p:cNvCxnSpPr>
            <a:cxnSpLocks/>
          </p:cNvCxnSpPr>
          <p:nvPr/>
        </p:nvCxnSpPr>
        <p:spPr>
          <a:xfrm>
            <a:off x="6039200" y="3750156"/>
            <a:ext cx="18797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4" name="Google Shape;147;p7">
            <a:extLst>
              <a:ext uri="{FF2B5EF4-FFF2-40B4-BE49-F238E27FC236}">
                <a16:creationId xmlns:a16="http://schemas.microsoft.com/office/drawing/2014/main" id="{0CBAF2EF-D103-3042-A986-D79041F312D5}"/>
              </a:ext>
            </a:extLst>
          </p:cNvPr>
          <p:cNvSpPr txBox="1">
            <a:spLocks/>
          </p:cNvSpPr>
          <p:nvPr/>
        </p:nvSpPr>
        <p:spPr>
          <a:xfrm>
            <a:off x="5208660" y="1976618"/>
            <a:ext cx="1412384" cy="677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20000"/>
              </a:lnSpc>
              <a:buNone/>
            </a:pPr>
            <a:r>
              <a:rPr lang="en-US" sz="1200" b="1" dirty="0">
                <a:solidFill>
                  <a:srgbClr val="13294B"/>
                </a:solidFill>
                <a:latin typeface="+mn-lt"/>
              </a:rPr>
              <a:t>UL has better </a:t>
            </a:r>
            <a:br>
              <a:rPr lang="en-US" sz="1200" b="1" dirty="0">
                <a:solidFill>
                  <a:srgbClr val="13294B"/>
                </a:solidFill>
                <a:latin typeface="+mn-lt"/>
              </a:rPr>
            </a:br>
            <a:r>
              <a:rPr lang="en-US" sz="1200" b="1" dirty="0">
                <a:solidFill>
                  <a:srgbClr val="13294B"/>
                </a:solidFill>
                <a:latin typeface="+mn-lt"/>
              </a:rPr>
              <a:t>imaging depth</a:t>
            </a:r>
            <a:endParaRPr lang="en-US" sz="1200" dirty="0">
              <a:solidFill>
                <a:srgbClr val="13294B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2365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sky, outdoor, dark&#10;&#10;Description automatically generated">
            <a:extLst>
              <a:ext uri="{FF2B5EF4-FFF2-40B4-BE49-F238E27FC236}">
                <a16:creationId xmlns:a16="http://schemas.microsoft.com/office/drawing/2014/main" id="{5DAA1493-2FB5-2344-8A9A-E273AD71C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062CE0D5-1B23-B448-AA0C-E3F4C798E861}"/>
              </a:ext>
            </a:extLst>
          </p:cNvPr>
          <p:cNvSpPr/>
          <p:nvPr/>
        </p:nvSpPr>
        <p:spPr>
          <a:xfrm rot="10800000" flipH="1">
            <a:off x="-2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1B4284">
                  <a:alpha val="10000"/>
                </a:srgbClr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07;p2">
            <a:extLst>
              <a:ext uri="{FF2B5EF4-FFF2-40B4-BE49-F238E27FC236}">
                <a16:creationId xmlns:a16="http://schemas.microsoft.com/office/drawing/2014/main" id="{C894A7ED-525D-7042-9F0E-5D50052367C2}"/>
              </a:ext>
            </a:extLst>
          </p:cNvPr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Model Scheme </a:t>
            </a:r>
            <a:endParaRPr dirty="0">
              <a:latin typeface="+mn-lt"/>
            </a:endParaRPr>
          </a:p>
        </p:txBody>
      </p:sp>
      <p:sp>
        <p:nvSpPr>
          <p:cNvPr id="23" name="Google Shape;108;p2">
            <a:extLst>
              <a:ext uri="{FF2B5EF4-FFF2-40B4-BE49-F238E27FC236}">
                <a16:creationId xmlns:a16="http://schemas.microsoft.com/office/drawing/2014/main" id="{F8490BBC-2D3D-ED46-BEA1-CAD327B7D168}"/>
              </a:ext>
            </a:extLst>
          </p:cNvPr>
          <p:cNvSpPr txBox="1"/>
          <p:nvPr/>
        </p:nvSpPr>
        <p:spPr>
          <a:xfrm>
            <a:off x="1441527" y="3169650"/>
            <a:ext cx="930894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1" algn="ctr"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</a:rPr>
              <a:t>Convolutional Neural Network, </a:t>
            </a:r>
            <a:r>
              <a:rPr lang="en-US" sz="2000" dirty="0" err="1">
                <a:solidFill>
                  <a:schemeClr val="bg1"/>
                </a:solidFill>
              </a:rPr>
              <a:t>NetP</a:t>
            </a:r>
            <a:endParaRPr lang="en-US" sz="2000" dirty="0">
              <a:solidFill>
                <a:schemeClr val="bg1"/>
              </a:solidFill>
            </a:endParaRPr>
          </a:p>
          <a:p>
            <a:pPr lvl="1" algn="ctr"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</a:rPr>
              <a:t>Conditional Generative Adversarial Network, </a:t>
            </a:r>
            <a:r>
              <a:rPr lang="en-US" sz="2000" dirty="0" err="1">
                <a:solidFill>
                  <a:schemeClr val="bg1"/>
                </a:solidFill>
              </a:rPr>
              <a:t>PowerNet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282466DE-B3AA-B047-B85B-D8A258C6C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8" name="Google Shape;125;p4">
            <a:extLst>
              <a:ext uri="{FF2B5EF4-FFF2-40B4-BE49-F238E27FC236}">
                <a16:creationId xmlns:a16="http://schemas.microsoft.com/office/drawing/2014/main" id="{3CEFFFC9-67B9-8843-B5FD-8ECA6E744A60}"/>
              </a:ext>
            </a:extLst>
          </p:cNvPr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0;p1">
            <a:extLst>
              <a:ext uri="{FF2B5EF4-FFF2-40B4-BE49-F238E27FC236}">
                <a16:creationId xmlns:a16="http://schemas.microsoft.com/office/drawing/2014/main" id="{7532AB1A-8CB2-3042-A9E4-A899BD7B6275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DEPARTMENT / UNIT NAME</a:t>
            </a:r>
          </a:p>
        </p:txBody>
      </p: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44603391-9C4F-8545-BD4F-1D0E1DCE80DA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</p:spTree>
    <p:extLst>
      <p:ext uri="{BB962C8B-B14F-4D97-AF65-F5344CB8AC3E}">
        <p14:creationId xmlns:p14="http://schemas.microsoft.com/office/powerpoint/2010/main" val="3713909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52C66BBC-9453-B54E-8859-F2AF5ADAFA53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DEPARTMENT OF ELECTRICAL AND COMPUTER ENGINEERING</a:t>
            </a: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DEEP LEARNING MODEL DESCRIPTION</a:t>
            </a:r>
          </a:p>
        </p:txBody>
      </p:sp>
      <p:sp>
        <p:nvSpPr>
          <p:cNvPr id="28" name="Google Shape;147;p7">
            <a:extLst>
              <a:ext uri="{FF2B5EF4-FFF2-40B4-BE49-F238E27FC236}">
                <a16:creationId xmlns:a16="http://schemas.microsoft.com/office/drawing/2014/main" id="{6E3B4DBD-8317-2348-8B66-F7B61AD340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3451" y="1088586"/>
            <a:ext cx="1024877" cy="5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NetP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pic>
        <p:nvPicPr>
          <p:cNvPr id="29" name="Picture 28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E49566DA-0962-E141-88CA-0A5D30CC5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556" y="1907167"/>
            <a:ext cx="5441175" cy="2810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C4A065FD-EBE3-D94E-917F-F54074DE12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7954" y="1525994"/>
                <a:ext cx="4381580" cy="42970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rmAutofit fontScale="25000" lnSpcReduction="20000"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914400" marR="0" lvl="1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371600" marR="0" lvl="2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828800" marR="0" lvl="3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2286000" marR="0" lvl="4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743200" marR="0" lvl="5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3200400" marR="0" lvl="6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3657600" marR="0" lvl="7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4114800" marR="0" lvl="8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pPr marL="114300" indent="0">
                  <a:lnSpc>
                    <a:spcPct val="120000"/>
                  </a:lnSpc>
                  <a:buNone/>
                </a:pPr>
                <a:r>
                  <a:rPr lang="en-US" sz="6800" b="1" dirty="0">
                    <a:solidFill>
                      <a:srgbClr val="002060"/>
                    </a:solidFill>
                    <a:latin typeface="+mn-lt"/>
                  </a:rPr>
                  <a:t>Purpose</a:t>
                </a:r>
                <a:r>
                  <a:rPr lang="en-US" sz="6800" dirty="0">
                    <a:solidFill>
                      <a:srgbClr val="002060"/>
                    </a:solidFill>
                    <a:latin typeface="+mn-lt"/>
                  </a:rPr>
                  <a:t>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6800" dirty="0">
                    <a:solidFill>
                      <a:srgbClr val="002060"/>
                    </a:solidFill>
                    <a:latin typeface="+mn-lt"/>
                  </a:rPr>
                  <a:t>Predict the laser intensity of the input photoacoustic image.</a:t>
                </a:r>
                <a:endParaRPr lang="en-US" sz="6800" b="1" dirty="0">
                  <a:solidFill>
                    <a:srgbClr val="002060"/>
                  </a:solidFill>
                  <a:latin typeface="+mn-lt"/>
                </a:endParaRPr>
              </a:p>
              <a:p>
                <a:pPr marL="114300" indent="0">
                  <a:lnSpc>
                    <a:spcPct val="120000"/>
                  </a:lnSpc>
                  <a:buNone/>
                </a:pPr>
                <a:r>
                  <a:rPr lang="en-US" sz="6800" b="1" dirty="0">
                    <a:solidFill>
                      <a:srgbClr val="002060"/>
                    </a:solidFill>
                    <a:latin typeface="+mn-lt"/>
                  </a:rPr>
                  <a:t>Convolutional Neural Network (</a:t>
                </a:r>
                <a:r>
                  <a:rPr lang="en-US" sz="6800" b="1" dirty="0" err="1">
                    <a:solidFill>
                      <a:srgbClr val="002060"/>
                    </a:solidFill>
                    <a:latin typeface="+mn-lt"/>
                  </a:rPr>
                  <a:t>cNN</a:t>
                </a:r>
                <a:r>
                  <a:rPr lang="en-US" sz="6800" b="1" dirty="0">
                    <a:solidFill>
                      <a:srgbClr val="002060"/>
                    </a:solidFill>
                    <a:latin typeface="+mn-lt"/>
                  </a:rPr>
                  <a:t>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7200" dirty="0">
                    <a:solidFill>
                      <a:srgbClr val="002060"/>
                    </a:solidFill>
                    <a:latin typeface="+mn-lt"/>
                  </a:rPr>
                  <a:t>Retains spatial features, the </a:t>
                </a:r>
                <a:br>
                  <a:rPr lang="en-US" sz="7200" dirty="0">
                    <a:solidFill>
                      <a:srgbClr val="002060"/>
                    </a:solidFill>
                    <a:latin typeface="+mn-lt"/>
                  </a:rPr>
                </a:br>
                <a:r>
                  <a:rPr lang="en-US" sz="7200" dirty="0">
                    <a:solidFill>
                      <a:srgbClr val="002060"/>
                    </a:solidFill>
                    <a:latin typeface="+mn-lt"/>
                  </a:rPr>
                  <a:t>arrangement of pixel in image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7200" dirty="0">
                    <a:solidFill>
                      <a:srgbClr val="002060"/>
                    </a:solidFill>
                    <a:latin typeface="+mn-lt"/>
                  </a:rPr>
                  <a:t>Retains the relation between pixels, features extracted over an area, not just local pixel information</a:t>
                </a:r>
                <a:endParaRPr lang="en-US" sz="6800" dirty="0">
                  <a:solidFill>
                    <a:srgbClr val="002060"/>
                  </a:solidFill>
                  <a:latin typeface="+mn-lt"/>
                </a:endParaRPr>
              </a:p>
              <a:p>
                <a:pPr marL="114300" indent="0">
                  <a:lnSpc>
                    <a:spcPct val="120000"/>
                  </a:lnSpc>
                  <a:buNone/>
                </a:pPr>
                <a:r>
                  <a:rPr lang="en-US" sz="6800" b="1" dirty="0">
                    <a:solidFill>
                      <a:srgbClr val="002060"/>
                    </a:solidFill>
                    <a:latin typeface="+mn-lt"/>
                  </a:rPr>
                  <a:t>MSE Loss Function</a:t>
                </a:r>
              </a:p>
              <a:p>
                <a:pPr marL="0" indent="0">
                  <a:lnSpc>
                    <a:spcPct val="120000"/>
                  </a:lnSpc>
                  <a:buFont typeface="Arial"/>
                  <a:buNone/>
                </a:pPr>
                <a:r>
                  <a:rPr lang="en-US" sz="6800" b="1" dirty="0">
                    <a:latin typeface="+mn-lt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6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6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6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6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  <m:r>
                          <a:rPr lang="en-US" sz="6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6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6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sz="6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)= </m:t>
                    </m:r>
                    <m:f>
                      <m:fPr>
                        <m:ctrlPr>
                          <a:rPr lang="en-US" sz="6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sz="6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limLoc m:val="undOvr"/>
                        <m:ctrlPr>
                          <a:rPr lang="en-US" sz="6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6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6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6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sz="6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68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68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68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68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sz="68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68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68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68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6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7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endParaRPr lang="en-US" sz="2700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C4A065FD-EBE3-D94E-917F-F54074DE1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954" y="1525994"/>
                <a:ext cx="4381580" cy="4297014"/>
              </a:xfrm>
              <a:prstGeom prst="rect">
                <a:avLst/>
              </a:prstGeom>
              <a:blipFill>
                <a:blip r:embed="rId5"/>
                <a:stretch>
                  <a:fillRect b="-67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42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52C66BBC-9453-B54E-8859-F2AF5ADAFA53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DEPARTMENT OF ELECTRICAL AND COMPUTER ENGINEERING</a:t>
            </a: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DEEP LEARNING MODEL DESCRIPTION</a:t>
            </a:r>
          </a:p>
        </p:txBody>
      </p:sp>
      <p:sp>
        <p:nvSpPr>
          <p:cNvPr id="28" name="Google Shape;147;p7">
            <a:extLst>
              <a:ext uri="{FF2B5EF4-FFF2-40B4-BE49-F238E27FC236}">
                <a16:creationId xmlns:a16="http://schemas.microsoft.com/office/drawing/2014/main" id="{6E3B4DBD-8317-2348-8B66-F7B61AD340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9132" y="996400"/>
            <a:ext cx="10677670" cy="5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PowerNet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– conditional Generative Adversarial Network (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cGAN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)</a:t>
            </a:r>
          </a:p>
        </p:txBody>
      </p: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3C03B8D8-285E-964E-8CD2-7A61A6B1E41E}"/>
              </a:ext>
            </a:extLst>
          </p:cNvPr>
          <p:cNvGrpSpPr/>
          <p:nvPr/>
        </p:nvGrpSpPr>
        <p:grpSpPr>
          <a:xfrm>
            <a:off x="1282395" y="1617503"/>
            <a:ext cx="10104033" cy="4062531"/>
            <a:chOff x="1086452" y="2007357"/>
            <a:chExt cx="10104033" cy="4062531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D09DC936-9156-3B49-8BAF-F153FFD80AB5}"/>
                </a:ext>
              </a:extLst>
            </p:cNvPr>
            <p:cNvGrpSpPr/>
            <p:nvPr/>
          </p:nvGrpSpPr>
          <p:grpSpPr>
            <a:xfrm>
              <a:off x="3013924" y="3685140"/>
              <a:ext cx="2145827" cy="2143112"/>
              <a:chOff x="3133558" y="3638685"/>
              <a:chExt cx="2145827" cy="2143112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57A3DB9-6895-F845-8D28-402546456092}"/>
                  </a:ext>
                </a:extLst>
              </p:cNvPr>
              <p:cNvGrpSpPr/>
              <p:nvPr/>
            </p:nvGrpSpPr>
            <p:grpSpPr>
              <a:xfrm>
                <a:off x="3439237" y="4391325"/>
                <a:ext cx="1631608" cy="985013"/>
                <a:chOff x="3994237" y="2937624"/>
                <a:chExt cx="1424600" cy="954556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6100E418-3CD7-6C45-BC66-FAA9AB22D8ED}"/>
                    </a:ext>
                  </a:extLst>
                </p:cNvPr>
                <p:cNvGrpSpPr/>
                <p:nvPr/>
              </p:nvGrpSpPr>
              <p:grpSpPr>
                <a:xfrm>
                  <a:off x="3994237" y="2937624"/>
                  <a:ext cx="1424600" cy="895427"/>
                  <a:chOff x="2971053" y="2623509"/>
                  <a:chExt cx="2745643" cy="1346086"/>
                </a:xfrm>
              </p:grpSpPr>
              <p:cxnSp>
                <p:nvCxnSpPr>
                  <p:cNvPr id="78" name="Straight Arrow Connector 77">
                    <a:extLst>
                      <a:ext uri="{FF2B5EF4-FFF2-40B4-BE49-F238E27FC236}">
                        <a16:creationId xmlns:a16="http://schemas.microsoft.com/office/drawing/2014/main" id="{1E5CD4FE-59B9-F241-82FD-6F4CAC944A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971053" y="3301478"/>
                    <a:ext cx="2745643" cy="16168"/>
                  </a:xfrm>
                  <a:prstGeom prst="straightConnector1">
                    <a:avLst/>
                  </a:prstGeom>
                  <a:ln w="12700">
                    <a:solidFill>
                      <a:schemeClr val="accent6">
                        <a:lumMod val="7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2" name="Group 71">
                    <a:extLst>
                      <a:ext uri="{FF2B5EF4-FFF2-40B4-BE49-F238E27FC236}">
                        <a16:creationId xmlns:a16="http://schemas.microsoft.com/office/drawing/2014/main" id="{7EEF7BAE-5B61-394D-9EAE-B805111D31C4}"/>
                      </a:ext>
                    </a:extLst>
                  </p:cNvPr>
                  <p:cNvGrpSpPr/>
                  <p:nvPr/>
                </p:nvGrpSpPr>
                <p:grpSpPr>
                  <a:xfrm>
                    <a:off x="3365532" y="2623509"/>
                    <a:ext cx="1106390" cy="1346086"/>
                    <a:chOff x="3578139" y="2712027"/>
                    <a:chExt cx="1175606" cy="1164128"/>
                  </a:xfrm>
                </p:grpSpPr>
                <p:grpSp>
                  <p:nvGrpSpPr>
                    <p:cNvPr id="73" name="Group 72">
                      <a:extLst>
                        <a:ext uri="{FF2B5EF4-FFF2-40B4-BE49-F238E27FC236}">
                          <a16:creationId xmlns:a16="http://schemas.microsoft.com/office/drawing/2014/main" id="{1A97FB6C-155B-6645-A9D5-D79A5072B3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78139" y="2712027"/>
                      <a:ext cx="1087786" cy="1164128"/>
                      <a:chOff x="1226127" y="2473036"/>
                      <a:chExt cx="1087786" cy="1164128"/>
                    </a:xfrm>
                  </p:grpSpPr>
                  <p:sp>
                    <p:nvSpPr>
                      <p:cNvPr id="75" name="Rounded Rectangle 74">
                        <a:extLst>
                          <a:ext uri="{FF2B5EF4-FFF2-40B4-BE49-F238E27FC236}">
                            <a16:creationId xmlns:a16="http://schemas.microsoft.com/office/drawing/2014/main" id="{11622DCB-A017-EC43-AC06-CE1479FF21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6127" y="2473036"/>
                        <a:ext cx="270164" cy="1164128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12700">
                        <a:solidFill>
                          <a:schemeClr val="accent6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400" b="1"/>
                      </a:p>
                    </p:txBody>
                  </p:sp>
                  <p:sp>
                    <p:nvSpPr>
                      <p:cNvPr id="76" name="Rounded Rectangle 75">
                        <a:extLst>
                          <a:ext uri="{FF2B5EF4-FFF2-40B4-BE49-F238E27FC236}">
                            <a16:creationId xmlns:a16="http://schemas.microsoft.com/office/drawing/2014/main" id="{E9282B5E-F661-6E4C-88AA-8AC09DC472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38300" y="2582140"/>
                        <a:ext cx="270164" cy="914399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12700">
                        <a:solidFill>
                          <a:schemeClr val="accent6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400" b="1"/>
                      </a:p>
                    </p:txBody>
                  </p:sp>
                  <p:sp>
                    <p:nvSpPr>
                      <p:cNvPr id="77" name="Rounded Rectangle 76">
                        <a:extLst>
                          <a:ext uri="{FF2B5EF4-FFF2-40B4-BE49-F238E27FC236}">
                            <a16:creationId xmlns:a16="http://schemas.microsoft.com/office/drawing/2014/main" id="{05E680B9-C454-7E4A-95AE-C846D2207A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43749" y="2712026"/>
                        <a:ext cx="270164" cy="65462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12700">
                        <a:solidFill>
                          <a:schemeClr val="accent6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400" b="1"/>
                      </a:p>
                    </p:txBody>
                  </p:sp>
                </p:grpSp>
                <p:sp>
                  <p:nvSpPr>
                    <p:cNvPr id="74" name="TextBox 73">
                      <a:extLst>
                        <a:ext uri="{FF2B5EF4-FFF2-40B4-BE49-F238E27FC236}">
                          <a16:creationId xmlns:a16="http://schemas.microsoft.com/office/drawing/2014/main" id="{B845B216-6498-B544-B774-689314D6DA63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4323715" y="3091325"/>
                      <a:ext cx="430030" cy="38776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dirty="0"/>
                        <a:t>U</a:t>
                      </a:r>
                    </a:p>
                  </p:txBody>
                </p:sp>
              </p:grpSp>
            </p:grpSp>
            <p:sp>
              <p:nvSpPr>
                <p:cNvPr id="65" name="Rounded Rectangle 64">
                  <a:extLst>
                    <a:ext uri="{FF2B5EF4-FFF2-40B4-BE49-F238E27FC236}">
                      <a16:creationId xmlns:a16="http://schemas.microsoft.com/office/drawing/2014/main" id="{9F1B1988-4365-114E-9682-FD6C476CAF28}"/>
                    </a:ext>
                  </a:extLst>
                </p:cNvPr>
                <p:cNvSpPr/>
                <p:nvPr/>
              </p:nvSpPr>
              <p:spPr>
                <a:xfrm>
                  <a:off x="5043946" y="3020997"/>
                  <a:ext cx="131924" cy="871183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/>
                </a:p>
              </p:txBody>
            </p:sp>
            <p:sp>
              <p:nvSpPr>
                <p:cNvPr id="66" name="Rounded Rectangle 65">
                  <a:extLst>
                    <a:ext uri="{FF2B5EF4-FFF2-40B4-BE49-F238E27FC236}">
                      <a16:creationId xmlns:a16="http://schemas.microsoft.com/office/drawing/2014/main" id="{B8A02DD5-635D-7444-B09E-4B192F801740}"/>
                    </a:ext>
                  </a:extLst>
                </p:cNvPr>
                <p:cNvSpPr/>
                <p:nvPr/>
              </p:nvSpPr>
              <p:spPr>
                <a:xfrm>
                  <a:off x="4821123" y="3097928"/>
                  <a:ext cx="131924" cy="703340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/>
                </a:p>
              </p:txBody>
            </p:sp>
            <p:cxnSp>
              <p:nvCxnSpPr>
                <p:cNvPr id="67" name="Straight Arrow Connector 66">
                  <a:extLst>
                    <a:ext uri="{FF2B5EF4-FFF2-40B4-BE49-F238E27FC236}">
                      <a16:creationId xmlns:a16="http://schemas.microsoft.com/office/drawing/2014/main" id="{4C739CC0-7065-B34D-A12B-8A319B0C9952}"/>
                    </a:ext>
                  </a:extLst>
                </p:cNvPr>
                <p:cNvCxnSpPr/>
                <p:nvPr/>
              </p:nvCxnSpPr>
              <p:spPr>
                <a:xfrm>
                  <a:off x="4330841" y="3816166"/>
                  <a:ext cx="710801" cy="7074"/>
                </a:xfrm>
                <a:prstGeom prst="straightConnector1">
                  <a:avLst/>
                </a:prstGeom>
                <a:ln w="12700">
                  <a:solidFill>
                    <a:schemeClr val="accent6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Rounded Rectangle 67">
                  <a:extLst>
                    <a:ext uri="{FF2B5EF4-FFF2-40B4-BE49-F238E27FC236}">
                      <a16:creationId xmlns:a16="http://schemas.microsoft.com/office/drawing/2014/main" id="{FC285728-FEE4-2A44-9C87-58AB157523E8}"/>
                    </a:ext>
                  </a:extLst>
                </p:cNvPr>
                <p:cNvSpPr/>
                <p:nvPr/>
              </p:nvSpPr>
              <p:spPr>
                <a:xfrm>
                  <a:off x="5084613" y="2948582"/>
                  <a:ext cx="131924" cy="871183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/>
                </a:p>
              </p:txBody>
            </p:sp>
            <p:sp>
              <p:nvSpPr>
                <p:cNvPr id="69" name="Rounded Rectangle 68">
                  <a:extLst>
                    <a:ext uri="{FF2B5EF4-FFF2-40B4-BE49-F238E27FC236}">
                      <a16:creationId xmlns:a16="http://schemas.microsoft.com/office/drawing/2014/main" id="{DA3A34A4-CB16-5D48-AEE5-552656294496}"/>
                    </a:ext>
                  </a:extLst>
                </p:cNvPr>
                <p:cNvSpPr/>
                <p:nvPr/>
              </p:nvSpPr>
              <p:spPr>
                <a:xfrm>
                  <a:off x="4855088" y="3021247"/>
                  <a:ext cx="131924" cy="703340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/>
                </a:p>
              </p:txBody>
            </p:sp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D7F12D4C-DFA8-2640-BEBB-D3FA550EDE25}"/>
                    </a:ext>
                  </a:extLst>
                </p:cNvPr>
                <p:cNvCxnSpPr/>
                <p:nvPr/>
              </p:nvCxnSpPr>
              <p:spPr>
                <a:xfrm>
                  <a:off x="4519947" y="3703660"/>
                  <a:ext cx="322288" cy="3208"/>
                </a:xfrm>
                <a:prstGeom prst="straightConnector1">
                  <a:avLst/>
                </a:prstGeom>
                <a:ln w="12700">
                  <a:solidFill>
                    <a:schemeClr val="accent6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B40FE3C3-E3C1-9748-BDCE-A4F6C739C565}"/>
                  </a:ext>
                </a:extLst>
              </p:cNvPr>
              <p:cNvSpPr/>
              <p:nvPr/>
            </p:nvSpPr>
            <p:spPr>
              <a:xfrm>
                <a:off x="3133558" y="3638685"/>
                <a:ext cx="2145827" cy="2143112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  <a:alpha val="36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9C80952-DA15-1C45-955B-8A4916B57C65}"/>
                  </a:ext>
                </a:extLst>
              </p:cNvPr>
              <p:cNvSpPr txBox="1"/>
              <p:nvPr/>
            </p:nvSpPr>
            <p:spPr>
              <a:xfrm>
                <a:off x="3705561" y="3918530"/>
                <a:ext cx="10406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Generator</a:t>
                </a: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4E200EEB-55D7-7E48-98A5-08F4B49B8461}"/>
                </a:ext>
              </a:extLst>
            </p:cNvPr>
            <p:cNvGrpSpPr/>
            <p:nvPr/>
          </p:nvGrpSpPr>
          <p:grpSpPr>
            <a:xfrm>
              <a:off x="9768336" y="3260013"/>
              <a:ext cx="1422149" cy="307777"/>
              <a:chOff x="10415509" y="3322922"/>
              <a:chExt cx="1422149" cy="307777"/>
            </a:xfrm>
          </p:grpSpPr>
          <p:sp>
            <p:nvSpPr>
              <p:cNvPr id="103" name="Rounded Rectangle 102">
                <a:extLst>
                  <a:ext uri="{FF2B5EF4-FFF2-40B4-BE49-F238E27FC236}">
                    <a16:creationId xmlns:a16="http://schemas.microsoft.com/office/drawing/2014/main" id="{D05FB4B6-F053-B640-A9BC-4C40F51D3099}"/>
                  </a:ext>
                </a:extLst>
              </p:cNvPr>
              <p:cNvSpPr/>
              <p:nvPr/>
            </p:nvSpPr>
            <p:spPr>
              <a:xfrm>
                <a:off x="10536403" y="3341131"/>
                <a:ext cx="1171145" cy="263539"/>
              </a:xfrm>
              <a:prstGeom prst="roundRect">
                <a:avLst/>
              </a:prstGeom>
              <a:solidFill>
                <a:schemeClr val="bg2">
                  <a:lumMod val="1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/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A986543A-48A7-FE40-9A0B-642D3DA4D094}"/>
                  </a:ext>
                </a:extLst>
              </p:cNvPr>
              <p:cNvSpPr txBox="1"/>
              <p:nvPr/>
            </p:nvSpPr>
            <p:spPr>
              <a:xfrm>
                <a:off x="10415509" y="3322922"/>
                <a:ext cx="14221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0 = FAKE</a:t>
                </a: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F149E305-4EE7-0D42-B950-687C7FAF51CE}"/>
                </a:ext>
              </a:extLst>
            </p:cNvPr>
            <p:cNvGrpSpPr/>
            <p:nvPr/>
          </p:nvGrpSpPr>
          <p:grpSpPr>
            <a:xfrm>
              <a:off x="9893838" y="2739000"/>
              <a:ext cx="1171146" cy="307777"/>
              <a:chOff x="10549637" y="2431262"/>
              <a:chExt cx="1171146" cy="307777"/>
            </a:xfrm>
          </p:grpSpPr>
          <p:sp>
            <p:nvSpPr>
              <p:cNvPr id="104" name="Rounded Rectangle 103">
                <a:extLst>
                  <a:ext uri="{FF2B5EF4-FFF2-40B4-BE49-F238E27FC236}">
                    <a16:creationId xmlns:a16="http://schemas.microsoft.com/office/drawing/2014/main" id="{3E937BBA-4663-6D40-91C8-F9B7AACF35AD}"/>
                  </a:ext>
                </a:extLst>
              </p:cNvPr>
              <p:cNvSpPr/>
              <p:nvPr/>
            </p:nvSpPr>
            <p:spPr>
              <a:xfrm>
                <a:off x="10549637" y="2455220"/>
                <a:ext cx="1171146" cy="26353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8E6A9BF-1A34-8D42-9778-B80DD2891F01}"/>
                  </a:ext>
                </a:extLst>
              </p:cNvPr>
              <p:cNvSpPr txBox="1"/>
              <p:nvPr/>
            </p:nvSpPr>
            <p:spPr>
              <a:xfrm>
                <a:off x="10572304" y="2431262"/>
                <a:ext cx="10503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1 = REAL</a:t>
                </a:r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C5BAFC75-332B-C041-B170-4FDA1F5A1F4C}"/>
                </a:ext>
              </a:extLst>
            </p:cNvPr>
            <p:cNvGrpSpPr/>
            <p:nvPr/>
          </p:nvGrpSpPr>
          <p:grpSpPr>
            <a:xfrm>
              <a:off x="7398959" y="2007357"/>
              <a:ext cx="1845745" cy="1942530"/>
              <a:chOff x="8052181" y="1884772"/>
              <a:chExt cx="1845745" cy="1942530"/>
            </a:xfrm>
          </p:grpSpPr>
          <p:sp>
            <p:nvSpPr>
              <p:cNvPr id="123" name="Rounded Rectangle 122">
                <a:extLst>
                  <a:ext uri="{FF2B5EF4-FFF2-40B4-BE49-F238E27FC236}">
                    <a16:creationId xmlns:a16="http://schemas.microsoft.com/office/drawing/2014/main" id="{F4473D6B-18FC-5342-AB75-A369F7320F43}"/>
                  </a:ext>
                </a:extLst>
              </p:cNvPr>
              <p:cNvSpPr/>
              <p:nvPr/>
            </p:nvSpPr>
            <p:spPr>
              <a:xfrm>
                <a:off x="8052181" y="1884772"/>
                <a:ext cx="1845745" cy="194253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  <a:alpha val="36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B411A1A-C822-374F-B64F-D49D61361354}"/>
                  </a:ext>
                </a:extLst>
              </p:cNvPr>
              <p:cNvGrpSpPr/>
              <p:nvPr/>
            </p:nvGrpSpPr>
            <p:grpSpPr>
              <a:xfrm>
                <a:off x="8374167" y="2563190"/>
                <a:ext cx="1253848" cy="898980"/>
                <a:chOff x="2250823" y="2623508"/>
                <a:chExt cx="2109947" cy="1309640"/>
              </a:xfrm>
            </p:grpSpPr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D4A8643F-6C64-B141-8F57-C44EBEA084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50823" y="3278322"/>
                  <a:ext cx="2109947" cy="12843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5F3CD20A-CB4C-944F-8844-749A534E5552}"/>
                    </a:ext>
                  </a:extLst>
                </p:cNvPr>
                <p:cNvGrpSpPr/>
                <p:nvPr/>
              </p:nvGrpSpPr>
              <p:grpSpPr>
                <a:xfrm>
                  <a:off x="2801341" y="2623508"/>
                  <a:ext cx="1023740" cy="1309640"/>
                  <a:chOff x="2978660" y="2712027"/>
                  <a:chExt cx="1087788" cy="1132609"/>
                </a:xfrm>
              </p:grpSpPr>
              <p:grpSp>
                <p:nvGrpSpPr>
                  <p:cNvPr id="92" name="Group 91">
                    <a:extLst>
                      <a:ext uri="{FF2B5EF4-FFF2-40B4-BE49-F238E27FC236}">
                        <a16:creationId xmlns:a16="http://schemas.microsoft.com/office/drawing/2014/main" id="{A51F7BC8-A0BE-4944-9E35-643FC97FAD2A}"/>
                      </a:ext>
                    </a:extLst>
                  </p:cNvPr>
                  <p:cNvGrpSpPr/>
                  <p:nvPr/>
                </p:nvGrpSpPr>
                <p:grpSpPr>
                  <a:xfrm>
                    <a:off x="2978660" y="2712027"/>
                    <a:ext cx="1087788" cy="1132609"/>
                    <a:chOff x="626648" y="2473036"/>
                    <a:chExt cx="1087788" cy="1132609"/>
                  </a:xfrm>
                </p:grpSpPr>
                <p:sp>
                  <p:nvSpPr>
                    <p:cNvPr id="94" name="Rounded Rectangle 93">
                      <a:extLst>
                        <a:ext uri="{FF2B5EF4-FFF2-40B4-BE49-F238E27FC236}">
                          <a16:creationId xmlns:a16="http://schemas.microsoft.com/office/drawing/2014/main" id="{2D7764D0-EFB1-A24E-80C1-01C87AB517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648" y="2473036"/>
                      <a:ext cx="270165" cy="1132609"/>
                    </a:xfrm>
                    <a:prstGeom prst="roundRect">
                      <a:avLst/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 w="12700"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 b="1"/>
                    </a:p>
                  </p:txBody>
                </p:sp>
                <p:sp>
                  <p:nvSpPr>
                    <p:cNvPr id="95" name="Rounded Rectangle 94">
                      <a:extLst>
                        <a:ext uri="{FF2B5EF4-FFF2-40B4-BE49-F238E27FC236}">
                          <a16:creationId xmlns:a16="http://schemas.microsoft.com/office/drawing/2014/main" id="{BAFE7E3D-5B87-E846-AD68-39DECE64F5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8820" y="2582141"/>
                      <a:ext cx="270165" cy="914399"/>
                    </a:xfrm>
                    <a:prstGeom prst="roundRect">
                      <a:avLst/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 w="1270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 b="1"/>
                    </a:p>
                  </p:txBody>
                </p:sp>
                <p:sp>
                  <p:nvSpPr>
                    <p:cNvPr id="96" name="Rounded Rectangle 95">
                      <a:extLst>
                        <a:ext uri="{FF2B5EF4-FFF2-40B4-BE49-F238E27FC236}">
                          <a16:creationId xmlns:a16="http://schemas.microsoft.com/office/drawing/2014/main" id="{2AD0F2CA-1FC3-504F-A247-0D6B464C39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4271" y="2712026"/>
                      <a:ext cx="270165" cy="654626"/>
                    </a:xfrm>
                    <a:prstGeom prst="roundRect">
                      <a:avLst/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 w="1270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 b="1"/>
                    </a:p>
                  </p:txBody>
                </p:sp>
              </p:grpSp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44B6CA72-5548-5D4D-BA89-46EE8F533249}"/>
                      </a:ext>
                    </a:extLst>
                  </p:cNvPr>
                  <p:cNvSpPr txBox="1"/>
                  <p:nvPr/>
                </p:nvSpPr>
                <p:spPr>
                  <a:xfrm>
                    <a:off x="3429438" y="3094822"/>
                    <a:ext cx="209952" cy="3877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/>
                      <a:t>D</a:t>
                    </a:r>
                  </a:p>
                </p:txBody>
              </p:sp>
            </p:grpSp>
          </p:grp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EDF9A0B0-E052-734D-9BB8-16EAEC0E9DAB}"/>
                  </a:ext>
                </a:extLst>
              </p:cNvPr>
              <p:cNvSpPr txBox="1"/>
              <p:nvPr/>
            </p:nvSpPr>
            <p:spPr>
              <a:xfrm>
                <a:off x="8334406" y="2121795"/>
                <a:ext cx="13459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Discriminator</a:t>
                </a: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FDE1349-EC16-BA4D-AE91-0D6440ADC17B}"/>
                </a:ext>
              </a:extLst>
            </p:cNvPr>
            <p:cNvCxnSpPr>
              <a:cxnSpLocks/>
            </p:cNvCxnSpPr>
            <p:nvPr/>
          </p:nvCxnSpPr>
          <p:spPr>
            <a:xfrm>
              <a:off x="9239795" y="3138211"/>
              <a:ext cx="190671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53B645A-5EEA-5941-A3A9-BBF119EEE295}"/>
                </a:ext>
              </a:extLst>
            </p:cNvPr>
            <p:cNvCxnSpPr>
              <a:cxnSpLocks/>
            </p:cNvCxnSpPr>
            <p:nvPr/>
          </p:nvCxnSpPr>
          <p:spPr>
            <a:xfrm>
              <a:off x="9433415" y="2890084"/>
              <a:ext cx="0" cy="51404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C6171ABB-2DBE-8C4D-B2AD-1AC6C54F3C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22575" y="2895027"/>
              <a:ext cx="462474" cy="0"/>
            </a:xfrm>
            <a:prstGeom prst="line">
              <a:avLst/>
            </a:prstGeom>
            <a:ln>
              <a:head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E822F4AF-F87D-C84E-BFC8-7D6B76F5DF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1003" y="3156462"/>
              <a:ext cx="4694692" cy="0"/>
            </a:xfrm>
            <a:prstGeom prst="line">
              <a:avLst/>
            </a:prstGeom>
            <a:ln>
              <a:head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FBE08D84-3E1E-014D-A63D-839B1AB2E1EF}"/>
                </a:ext>
              </a:extLst>
            </p:cNvPr>
            <p:cNvCxnSpPr>
              <a:cxnSpLocks/>
              <a:endCxn id="189" idx="3"/>
            </p:cNvCxnSpPr>
            <p:nvPr/>
          </p:nvCxnSpPr>
          <p:spPr>
            <a:xfrm flipH="1" flipV="1">
              <a:off x="2444380" y="2696943"/>
              <a:ext cx="4961315" cy="11728"/>
            </a:xfrm>
            <a:prstGeom prst="line">
              <a:avLst/>
            </a:prstGeom>
            <a:ln>
              <a:head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5C603BE9-59B8-C440-8B49-83F926EDF7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5474" y="3686433"/>
              <a:ext cx="308353" cy="0"/>
            </a:xfrm>
            <a:prstGeom prst="line">
              <a:avLst/>
            </a:prstGeom>
            <a:ln>
              <a:head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18DED351-5276-9A43-82B5-D8257DCD7E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72017" y="4902468"/>
              <a:ext cx="321079" cy="0"/>
            </a:xfrm>
            <a:prstGeom prst="line">
              <a:avLst/>
            </a:prstGeom>
            <a:ln>
              <a:head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93" name="Picture 192" descr="A black and white image&#10;&#10;Description automatically generated with low confidence">
              <a:extLst>
                <a:ext uri="{FF2B5EF4-FFF2-40B4-BE49-F238E27FC236}">
                  <a16:creationId xmlns:a16="http://schemas.microsoft.com/office/drawing/2014/main" id="{DBDB4C90-AD02-FA45-8372-89A14E450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0412" y="4885787"/>
              <a:ext cx="787400" cy="787400"/>
            </a:xfrm>
            <a:prstGeom prst="rect">
              <a:avLst/>
            </a:prstGeom>
          </p:spPr>
        </p:pic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21ECC23D-FBD2-9647-BEE0-6AD13D9B06FE}"/>
                </a:ext>
              </a:extLst>
            </p:cNvPr>
            <p:cNvGrpSpPr/>
            <p:nvPr/>
          </p:nvGrpSpPr>
          <p:grpSpPr>
            <a:xfrm>
              <a:off x="1127384" y="3470540"/>
              <a:ext cx="1357928" cy="1375258"/>
              <a:chOff x="393384" y="2704481"/>
              <a:chExt cx="1357928" cy="1375258"/>
            </a:xfrm>
          </p:grpSpPr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48290F43-7441-C84D-8772-1238026D7AB9}"/>
                  </a:ext>
                </a:extLst>
              </p:cNvPr>
              <p:cNvGrpSpPr/>
              <p:nvPr/>
            </p:nvGrpSpPr>
            <p:grpSpPr>
              <a:xfrm>
                <a:off x="393384" y="2704481"/>
                <a:ext cx="1357928" cy="1356209"/>
                <a:chOff x="5400230" y="912505"/>
                <a:chExt cx="1357928" cy="1356209"/>
              </a:xfrm>
            </p:grpSpPr>
            <p:sp>
              <p:nvSpPr>
                <p:cNvPr id="196" name="Rounded Rectangle 195">
                  <a:extLst>
                    <a:ext uri="{FF2B5EF4-FFF2-40B4-BE49-F238E27FC236}">
                      <a16:creationId xmlns:a16="http://schemas.microsoft.com/office/drawing/2014/main" id="{DBD8DD6D-5BD4-A64F-B10E-B40CF7FB0B03}"/>
                    </a:ext>
                  </a:extLst>
                </p:cNvPr>
                <p:cNvSpPr/>
                <p:nvPr/>
              </p:nvSpPr>
              <p:spPr>
                <a:xfrm>
                  <a:off x="5400230" y="912505"/>
                  <a:ext cx="1357928" cy="1356209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  <a:alpha val="36000"/>
                  </a:schemeClr>
                </a:solidFill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ounded Rectangle 196">
                  <a:extLst>
                    <a:ext uri="{FF2B5EF4-FFF2-40B4-BE49-F238E27FC236}">
                      <a16:creationId xmlns:a16="http://schemas.microsoft.com/office/drawing/2014/main" id="{56295395-C031-9D48-97CE-94E1CD305C8B}"/>
                    </a:ext>
                  </a:extLst>
                </p:cNvPr>
                <p:cNvSpPr/>
                <p:nvPr/>
              </p:nvSpPr>
              <p:spPr>
                <a:xfrm>
                  <a:off x="5589841" y="1041318"/>
                  <a:ext cx="428277" cy="461856"/>
                </a:xfrm>
                <a:prstGeom prst="roundRect">
                  <a:avLst/>
                </a:prstGeom>
                <a:solidFill>
                  <a:srgbClr val="F4B183"/>
                </a:solidFill>
                <a:ln w="19050">
                  <a:solidFill>
                    <a:srgbClr val="C55A1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>
                      <a:solidFill>
                        <a:schemeClr val="tx1"/>
                      </a:solidFill>
                    </a:rPr>
                    <a:t>I</a:t>
                  </a:r>
                  <a:r>
                    <a:rPr lang="en-US" sz="1400" b="1" baseline="-25000" dirty="0">
                      <a:solidFill>
                        <a:schemeClr val="tx1"/>
                      </a:solidFill>
                    </a:rPr>
                    <a:t>G</a:t>
                  </a:r>
                  <a:endParaRPr lang="en-US" sz="1400" b="1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98" name="Group 197">
                  <a:extLst>
                    <a:ext uri="{FF2B5EF4-FFF2-40B4-BE49-F238E27FC236}">
                      <a16:creationId xmlns:a16="http://schemas.microsoft.com/office/drawing/2014/main" id="{3AEED121-AFE2-8B48-AD5A-29C49E2D990C}"/>
                    </a:ext>
                  </a:extLst>
                </p:cNvPr>
                <p:cNvGrpSpPr/>
                <p:nvPr/>
              </p:nvGrpSpPr>
              <p:grpSpPr>
                <a:xfrm>
                  <a:off x="6061851" y="998597"/>
                  <a:ext cx="540076" cy="1052762"/>
                  <a:chOff x="3909336" y="1609272"/>
                  <a:chExt cx="540076" cy="1052762"/>
                </a:xfrm>
              </p:grpSpPr>
              <p:pic>
                <p:nvPicPr>
                  <p:cNvPr id="199" name="Picture 198">
                    <a:extLst>
                      <a:ext uri="{FF2B5EF4-FFF2-40B4-BE49-F238E27FC236}">
                        <a16:creationId xmlns:a16="http://schemas.microsoft.com/office/drawing/2014/main" id="{D0C3B4B7-C2E6-E04A-98D0-4A5F3B9840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09336" y="1655696"/>
                    <a:ext cx="438436" cy="1006338"/>
                  </a:xfrm>
                  <a:prstGeom prst="rect">
                    <a:avLst/>
                  </a:prstGeom>
                </p:spPr>
              </p:pic>
              <p:sp>
                <p:nvSpPr>
                  <p:cNvPr id="200" name="TextBox 199">
                    <a:extLst>
                      <a:ext uri="{FF2B5EF4-FFF2-40B4-BE49-F238E27FC236}">
                        <a16:creationId xmlns:a16="http://schemas.microsoft.com/office/drawing/2014/main" id="{7A109E38-226D-7944-BE2E-874BB3BB735C}"/>
                      </a:ext>
                    </a:extLst>
                  </p:cNvPr>
                  <p:cNvSpPr txBox="1"/>
                  <p:nvPr/>
                </p:nvSpPr>
                <p:spPr>
                  <a:xfrm>
                    <a:off x="3978382" y="1609272"/>
                    <a:ext cx="471030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1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rPr>
                      <a:t>UL</a:t>
                    </a:r>
                  </a:p>
                </p:txBody>
              </p:sp>
            </p:grpSp>
          </p:grp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404289F2-1E94-C148-A786-21E451BA0A55}"/>
                  </a:ext>
                </a:extLst>
              </p:cNvPr>
              <p:cNvSpPr txBox="1"/>
              <p:nvPr/>
            </p:nvSpPr>
            <p:spPr>
              <a:xfrm>
                <a:off x="739267" y="3818129"/>
                <a:ext cx="6419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B1A53"/>
                    </a:solidFill>
                  </a:rPr>
                  <a:t>Labels</a:t>
                </a:r>
              </a:p>
            </p:txBody>
          </p: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4B4BAE2C-9E90-6947-A679-AE1BBD57D857}"/>
                </a:ext>
              </a:extLst>
            </p:cNvPr>
            <p:cNvGrpSpPr/>
            <p:nvPr/>
          </p:nvGrpSpPr>
          <p:grpSpPr>
            <a:xfrm>
              <a:off x="1086452" y="2018838"/>
              <a:ext cx="1357928" cy="1356209"/>
              <a:chOff x="388251" y="1225106"/>
              <a:chExt cx="1357928" cy="1356209"/>
            </a:xfrm>
          </p:grpSpPr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811239CC-46AC-E84D-8D83-935ADCA200D7}"/>
                  </a:ext>
                </a:extLst>
              </p:cNvPr>
              <p:cNvGrpSpPr/>
              <p:nvPr/>
            </p:nvGrpSpPr>
            <p:grpSpPr>
              <a:xfrm>
                <a:off x="388251" y="1225106"/>
                <a:ext cx="1357928" cy="1356209"/>
                <a:chOff x="5400230" y="2323979"/>
                <a:chExt cx="1357928" cy="1356209"/>
              </a:xfrm>
            </p:grpSpPr>
            <p:sp>
              <p:nvSpPr>
                <p:cNvPr id="189" name="Rounded Rectangle 188">
                  <a:extLst>
                    <a:ext uri="{FF2B5EF4-FFF2-40B4-BE49-F238E27FC236}">
                      <a16:creationId xmlns:a16="http://schemas.microsoft.com/office/drawing/2014/main" id="{ADBC9E85-1A79-444B-86EB-E81B65D56A83}"/>
                    </a:ext>
                  </a:extLst>
                </p:cNvPr>
                <p:cNvSpPr/>
                <p:nvPr/>
              </p:nvSpPr>
              <p:spPr>
                <a:xfrm>
                  <a:off x="5400230" y="2323979"/>
                  <a:ext cx="1357928" cy="1356209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  <a:alpha val="36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90" name="Picture 189">
                  <a:extLst>
                    <a:ext uri="{FF2B5EF4-FFF2-40B4-BE49-F238E27FC236}">
                      <a16:creationId xmlns:a16="http://schemas.microsoft.com/office/drawing/2014/main" id="{B2440A71-1100-B04E-8573-854D24AB69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59977" y="2416408"/>
                  <a:ext cx="438435" cy="1004821"/>
                </a:xfrm>
                <a:prstGeom prst="rect">
                  <a:avLst/>
                </a:prstGeom>
              </p:spPr>
            </p:pic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37DDF64E-791A-8145-A70E-F15CA2179C62}"/>
                    </a:ext>
                  </a:extLst>
                </p:cNvPr>
                <p:cNvSpPr txBox="1"/>
                <p:nvPr/>
              </p:nvSpPr>
              <p:spPr>
                <a:xfrm>
                  <a:off x="5622850" y="3402934"/>
                  <a:ext cx="936367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b="1" dirty="0">
                      <a:solidFill>
                        <a:srgbClr val="0B1A53"/>
                      </a:solidFill>
                    </a:rPr>
                    <a:t>Real Image</a:t>
                  </a:r>
                </a:p>
              </p:txBody>
            </p:sp>
          </p:grp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7C34688F-080E-4742-BE55-12C46CD63055}"/>
                  </a:ext>
                </a:extLst>
              </p:cNvPr>
              <p:cNvSpPr txBox="1"/>
              <p:nvPr/>
            </p:nvSpPr>
            <p:spPr>
              <a:xfrm>
                <a:off x="908613" y="1275420"/>
                <a:ext cx="46752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FF0000"/>
                    </a:solidFill>
                  </a:rPr>
                  <a:t>PA</a:t>
                </a:r>
                <a:r>
                  <a:rPr lang="en-US" sz="1100" baseline="-25000" dirty="0">
                    <a:solidFill>
                      <a:srgbClr val="FF0000"/>
                    </a:solidFill>
                  </a:rPr>
                  <a:t>R</a:t>
                </a:r>
                <a:endParaRPr lang="en-US" sz="11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E43E4287-A8B0-554E-99D4-823EF7BDADC0}"/>
                </a:ext>
              </a:extLst>
            </p:cNvPr>
            <p:cNvSpPr txBox="1"/>
            <p:nvPr/>
          </p:nvSpPr>
          <p:spPr>
            <a:xfrm>
              <a:off x="1398925" y="5639001"/>
              <a:ext cx="8370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B1A53"/>
                  </a:solidFill>
                </a:rPr>
                <a:t>Random</a:t>
              </a:r>
            </a:p>
            <a:p>
              <a:pPr algn="ctr"/>
              <a:r>
                <a:rPr lang="en-US" sz="1100" b="1" dirty="0">
                  <a:solidFill>
                    <a:srgbClr val="0B1A53"/>
                  </a:solidFill>
                </a:rPr>
                <a:t>Noise</a:t>
              </a:r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F9E1E505-E0AC-E14E-800F-7A079B5BE4B3}"/>
                </a:ext>
              </a:extLst>
            </p:cNvPr>
            <p:cNvGrpSpPr/>
            <p:nvPr/>
          </p:nvGrpSpPr>
          <p:grpSpPr>
            <a:xfrm>
              <a:off x="5491686" y="4218450"/>
              <a:ext cx="1357928" cy="1368669"/>
              <a:chOff x="5164498" y="4234452"/>
              <a:chExt cx="1357928" cy="1368669"/>
            </a:xfrm>
          </p:grpSpPr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8EB6A23A-27B8-A544-92C6-2C2B8105810E}"/>
                  </a:ext>
                </a:extLst>
              </p:cNvPr>
              <p:cNvSpPr/>
              <p:nvPr/>
            </p:nvSpPr>
            <p:spPr>
              <a:xfrm>
                <a:off x="5164498" y="4234452"/>
                <a:ext cx="1357928" cy="1356209"/>
              </a:xfrm>
              <a:prstGeom prst="roundRect">
                <a:avLst/>
              </a:prstGeom>
              <a:solidFill>
                <a:srgbClr val="CCABFE">
                  <a:alpha val="35686"/>
                </a:srgbClr>
              </a:solidFill>
              <a:ln>
                <a:solidFill>
                  <a:srgbClr val="CCAB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865DC932-8174-C140-9224-8B539A135AB1}"/>
                  </a:ext>
                </a:extLst>
              </p:cNvPr>
              <p:cNvGrpSpPr/>
              <p:nvPr/>
            </p:nvGrpSpPr>
            <p:grpSpPr>
              <a:xfrm>
                <a:off x="5625995" y="4313585"/>
                <a:ext cx="544080" cy="1040386"/>
                <a:chOff x="6068413" y="4808378"/>
                <a:chExt cx="714688" cy="1516810"/>
              </a:xfrm>
            </p:grpSpPr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001D298A-2561-6340-9DF7-88C21231A5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8413" y="4849457"/>
                  <a:ext cx="573239" cy="1475731"/>
                </a:xfrm>
                <a:prstGeom prst="rect">
                  <a:avLst/>
                </a:prstGeom>
              </p:spPr>
            </p:pic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1AAA7D2C-F0D5-1F47-A4E4-BBDE7CDEF2DB}"/>
                    </a:ext>
                  </a:extLst>
                </p:cNvPr>
                <p:cNvSpPr txBox="1"/>
                <p:nvPr/>
              </p:nvSpPr>
              <p:spPr>
                <a:xfrm>
                  <a:off x="6106646" y="4808378"/>
                  <a:ext cx="676455" cy="3898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>
                      <a:solidFill>
                        <a:srgbClr val="BD94F1"/>
                      </a:solidFill>
                    </a:rPr>
                    <a:t>PA</a:t>
                  </a:r>
                  <a:r>
                    <a:rPr lang="en-US" sz="1100" baseline="-25000" dirty="0">
                      <a:solidFill>
                        <a:srgbClr val="BD94F1"/>
                      </a:solidFill>
                    </a:rPr>
                    <a:t>P</a:t>
                  </a:r>
                  <a:endParaRPr lang="en-US" sz="1100" dirty="0">
                    <a:solidFill>
                      <a:srgbClr val="BD94F1"/>
                    </a:solidFill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62ABC8D3-CB9F-934C-B424-154132ED84BC}"/>
                  </a:ext>
                </a:extLst>
              </p:cNvPr>
              <p:cNvSpPr txBox="1"/>
              <p:nvPr/>
            </p:nvSpPr>
            <p:spPr>
              <a:xfrm>
                <a:off x="5271717" y="5341511"/>
                <a:ext cx="114349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B1A53"/>
                    </a:solidFill>
                  </a:rPr>
                  <a:t>Fake Image</a:t>
                </a:r>
              </a:p>
            </p:txBody>
          </p:sp>
        </p:grp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A7EF356C-2830-4F46-B029-97F6BF1DACAC}"/>
                </a:ext>
              </a:extLst>
            </p:cNvPr>
            <p:cNvCxnSpPr>
              <a:cxnSpLocks/>
            </p:cNvCxnSpPr>
            <p:nvPr/>
          </p:nvCxnSpPr>
          <p:spPr>
            <a:xfrm>
              <a:off x="6860251" y="4891290"/>
              <a:ext cx="24823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E4D4B425-0902-1547-8DA4-AD319BCB7E63}"/>
                </a:ext>
              </a:extLst>
            </p:cNvPr>
            <p:cNvCxnSpPr>
              <a:cxnSpLocks/>
            </p:cNvCxnSpPr>
            <p:nvPr/>
          </p:nvCxnSpPr>
          <p:spPr>
            <a:xfrm>
              <a:off x="7097856" y="3681929"/>
              <a:ext cx="0" cy="121549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3D334956-246C-4349-88E8-ED0B3D99DD9C}"/>
                </a:ext>
              </a:extLst>
            </p:cNvPr>
            <p:cNvCxnSpPr>
              <a:cxnSpLocks/>
            </p:cNvCxnSpPr>
            <p:nvPr/>
          </p:nvCxnSpPr>
          <p:spPr>
            <a:xfrm>
              <a:off x="2496065" y="4148644"/>
              <a:ext cx="21493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3889C2C3-B1DA-4140-8ADC-88560050A353}"/>
                </a:ext>
              </a:extLst>
            </p:cNvPr>
            <p:cNvCxnSpPr>
              <a:cxnSpLocks/>
            </p:cNvCxnSpPr>
            <p:nvPr/>
          </p:nvCxnSpPr>
          <p:spPr>
            <a:xfrm>
              <a:off x="2720211" y="3156462"/>
              <a:ext cx="0" cy="144745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283C0DCB-4AB1-6A4C-89C4-89C062CFDE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1003" y="4593121"/>
              <a:ext cx="295098" cy="4358"/>
            </a:xfrm>
            <a:prstGeom prst="line">
              <a:avLst/>
            </a:prstGeom>
            <a:ln>
              <a:head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FC778D5E-374E-314D-BC58-33DBEA8FA4EB}"/>
                </a:ext>
              </a:extLst>
            </p:cNvPr>
            <p:cNvCxnSpPr>
              <a:cxnSpLocks/>
              <a:endCxn id="193" idx="3"/>
            </p:cNvCxnSpPr>
            <p:nvPr/>
          </p:nvCxnSpPr>
          <p:spPr>
            <a:xfrm flipH="1">
              <a:off x="2197812" y="5274540"/>
              <a:ext cx="816112" cy="4947"/>
            </a:xfrm>
            <a:prstGeom prst="line">
              <a:avLst/>
            </a:prstGeom>
            <a:ln>
              <a:head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68276414-B738-A642-8ACE-2C6D0055B4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22575" y="3392598"/>
              <a:ext cx="462474" cy="0"/>
            </a:xfrm>
            <a:prstGeom prst="line">
              <a:avLst/>
            </a:prstGeom>
            <a:ln>
              <a:head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1" name="Google Shape;147;p7">
            <a:extLst>
              <a:ext uri="{FF2B5EF4-FFF2-40B4-BE49-F238E27FC236}">
                <a16:creationId xmlns:a16="http://schemas.microsoft.com/office/drawing/2014/main" id="{629D433B-92B3-F54D-BFF4-BD129750C408}"/>
              </a:ext>
            </a:extLst>
          </p:cNvPr>
          <p:cNvSpPr txBox="1">
            <a:spLocks/>
          </p:cNvSpPr>
          <p:nvPr/>
        </p:nvSpPr>
        <p:spPr>
          <a:xfrm>
            <a:off x="2739599" y="5317537"/>
            <a:ext cx="3183501" cy="103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1B4284"/>
                </a:solidFill>
                <a:latin typeface="+mn-lt"/>
              </a:rPr>
              <a:t>The Generator extract features from labels and synthesize an imitation of real image to trick the Discriminator</a:t>
            </a:r>
          </a:p>
        </p:txBody>
      </p:sp>
      <p:sp>
        <p:nvSpPr>
          <p:cNvPr id="263" name="Google Shape;147;p7">
            <a:extLst>
              <a:ext uri="{FF2B5EF4-FFF2-40B4-BE49-F238E27FC236}">
                <a16:creationId xmlns:a16="http://schemas.microsoft.com/office/drawing/2014/main" id="{03807966-78AB-0941-870A-68993AFD59ED}"/>
              </a:ext>
            </a:extLst>
          </p:cNvPr>
          <p:cNvSpPr txBox="1">
            <a:spLocks/>
          </p:cNvSpPr>
          <p:nvPr/>
        </p:nvSpPr>
        <p:spPr>
          <a:xfrm>
            <a:off x="7085071" y="3471260"/>
            <a:ext cx="2871103" cy="103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1B4284"/>
                </a:solidFill>
                <a:latin typeface="+mn-lt"/>
              </a:rPr>
              <a:t>The Discriminator tries to identify real data from fakes created by the Generator</a:t>
            </a:r>
          </a:p>
        </p:txBody>
      </p:sp>
      <p:sp>
        <p:nvSpPr>
          <p:cNvPr id="264" name="Content Placeholder 2">
            <a:extLst>
              <a:ext uri="{FF2B5EF4-FFF2-40B4-BE49-F238E27FC236}">
                <a16:creationId xmlns:a16="http://schemas.microsoft.com/office/drawing/2014/main" id="{7D34AB90-0493-0C44-AD88-7DC70C388AEE}"/>
              </a:ext>
            </a:extLst>
          </p:cNvPr>
          <p:cNvSpPr txBox="1">
            <a:spLocks/>
          </p:cNvSpPr>
          <p:nvPr/>
        </p:nvSpPr>
        <p:spPr>
          <a:xfrm>
            <a:off x="8788838" y="4701438"/>
            <a:ext cx="2647219" cy="142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400" b="1" dirty="0">
                <a:solidFill>
                  <a:srgbClr val="0B1A53"/>
                </a:solidFill>
                <a:latin typeface="+mj-lt"/>
              </a:rPr>
              <a:t>cGAN Loss Function</a:t>
            </a:r>
            <a:endParaRPr lang="en-US" sz="1400" b="0" i="1" dirty="0">
              <a:solidFill>
                <a:srgbClr val="0B1A53"/>
              </a:solidFill>
              <a:latin typeface="+mj-lt"/>
            </a:endParaRPr>
          </a:p>
          <a:p>
            <a:pPr marL="0" indent="0" algn="r">
              <a:lnSpc>
                <a:spcPct val="120000"/>
              </a:lnSpc>
              <a:buNone/>
            </a:pPr>
            <a:r>
              <a:rPr lang="en-US" sz="1400" b="1" dirty="0">
                <a:solidFill>
                  <a:srgbClr val="0B1A53"/>
                </a:solidFill>
                <a:latin typeface="+mj-lt"/>
              </a:rPr>
              <a:t>Pixel-Based Loss Function</a:t>
            </a:r>
            <a:br>
              <a:rPr lang="en-US" sz="1400" b="1" dirty="0">
                <a:solidFill>
                  <a:srgbClr val="0B1A53"/>
                </a:solidFill>
                <a:latin typeface="+mj-lt"/>
              </a:rPr>
            </a:br>
            <a:r>
              <a:rPr lang="en-US" sz="1400" b="1" dirty="0">
                <a:solidFill>
                  <a:srgbClr val="0B1A53"/>
                </a:solidFill>
                <a:latin typeface="+mj-lt"/>
              </a:rPr>
              <a:t>     </a:t>
            </a:r>
            <a:r>
              <a:rPr lang="en-US" sz="1400" dirty="0">
                <a:solidFill>
                  <a:srgbClr val="0B1A53"/>
                </a:solidFill>
                <a:latin typeface="+mj-lt"/>
              </a:rPr>
              <a:t>L1 &amp; SSIM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en-US" sz="1400" b="1" dirty="0">
                <a:solidFill>
                  <a:srgbClr val="0B1A53"/>
                </a:solidFill>
                <a:latin typeface="+mj-lt"/>
              </a:rPr>
              <a:t>Intensity Loss Function</a:t>
            </a:r>
          </a:p>
        </p:txBody>
      </p:sp>
    </p:spTree>
    <p:extLst>
      <p:ext uri="{BB962C8B-B14F-4D97-AF65-F5344CB8AC3E}">
        <p14:creationId xmlns:p14="http://schemas.microsoft.com/office/powerpoint/2010/main" val="3315021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ark&#10;&#10;Description automatically generated">
            <a:extLst>
              <a:ext uri="{FF2B5EF4-FFF2-40B4-BE49-F238E27FC236}">
                <a16:creationId xmlns:a16="http://schemas.microsoft.com/office/drawing/2014/main" id="{5D80DA1D-795C-1B41-BF57-2F9F0A741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E0429B1A-D43C-9246-BC60-288E29B4499A}"/>
              </a:ext>
            </a:extLst>
          </p:cNvPr>
          <p:cNvSpPr/>
          <p:nvPr/>
        </p:nvSpPr>
        <p:spPr>
          <a:xfrm rot="10800000" flipH="1">
            <a:off x="-2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1B4284">
                  <a:alpha val="10000"/>
                </a:srgbClr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7;p2">
            <a:extLst>
              <a:ext uri="{FF2B5EF4-FFF2-40B4-BE49-F238E27FC236}">
                <a16:creationId xmlns:a16="http://schemas.microsoft.com/office/drawing/2014/main" id="{A450A637-C25F-E343-A260-8A47ADB79972}"/>
              </a:ext>
            </a:extLst>
          </p:cNvPr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Datasets &amp; Results</a:t>
            </a:r>
            <a:endParaRPr dirty="0">
              <a:latin typeface="+mn-lt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0179F628-5193-5E4E-9158-3B9E1C263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10" name="Google Shape;125;p4">
            <a:extLst>
              <a:ext uri="{FF2B5EF4-FFF2-40B4-BE49-F238E27FC236}">
                <a16:creationId xmlns:a16="http://schemas.microsoft.com/office/drawing/2014/main" id="{5231AC56-82D9-A74A-A961-03F95233489F}"/>
              </a:ext>
            </a:extLst>
          </p:cNvPr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0;p1">
            <a:extLst>
              <a:ext uri="{FF2B5EF4-FFF2-40B4-BE49-F238E27FC236}">
                <a16:creationId xmlns:a16="http://schemas.microsoft.com/office/drawing/2014/main" id="{7B038993-C753-4146-AAC2-B9E0745D22BC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DEPARTMENT / UNIT NAME</a:t>
            </a:r>
          </a:p>
        </p:txBody>
      </p:sp>
      <p:sp>
        <p:nvSpPr>
          <p:cNvPr id="12" name="Google Shape;100;p1">
            <a:extLst>
              <a:ext uri="{FF2B5EF4-FFF2-40B4-BE49-F238E27FC236}">
                <a16:creationId xmlns:a16="http://schemas.microsoft.com/office/drawing/2014/main" id="{E51D5930-73EA-F54A-AEA8-698B09E25C26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3" name="Google Shape;108;p2">
            <a:extLst>
              <a:ext uri="{FF2B5EF4-FFF2-40B4-BE49-F238E27FC236}">
                <a16:creationId xmlns:a16="http://schemas.microsoft.com/office/drawing/2014/main" id="{7C212D02-5481-8A49-B0F3-ADF8E5F61A53}"/>
              </a:ext>
            </a:extLst>
          </p:cNvPr>
          <p:cNvSpPr txBox="1"/>
          <p:nvPr/>
        </p:nvSpPr>
        <p:spPr>
          <a:xfrm>
            <a:off x="1441527" y="3429000"/>
            <a:ext cx="9308941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Simulation Dataset (Lab Generated Controlled Data)</a:t>
            </a:r>
          </a:p>
          <a:p>
            <a:pPr lvl="1"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Array Phantom (Real, but Structurally Controlled Data)</a:t>
            </a:r>
          </a:p>
          <a:p>
            <a:pPr lvl="1"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Hand Blood Vessel (Real Complex Data)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89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76809" y="1164771"/>
            <a:ext cx="3359168" cy="5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Simulation Dataset</a:t>
            </a:r>
          </a:p>
        </p:txBody>
      </p:sp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52C66BBC-9453-B54E-8859-F2AF5ADAFA53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DEPARTMENT OF ELECTRICAL AND COMPUTER ENGINEERING</a:t>
            </a: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DATASET TRAINING &amp; EVALUATION</a:t>
            </a:r>
          </a:p>
        </p:txBody>
      </p:sp>
      <p:sp>
        <p:nvSpPr>
          <p:cNvPr id="15" name="Google Shape;147;p7">
            <a:extLst>
              <a:ext uri="{FF2B5EF4-FFF2-40B4-BE49-F238E27FC236}">
                <a16:creationId xmlns:a16="http://schemas.microsoft.com/office/drawing/2014/main" id="{E7589692-2F83-AC4C-86C0-207CB5D52356}"/>
              </a:ext>
            </a:extLst>
          </p:cNvPr>
          <p:cNvSpPr txBox="1">
            <a:spLocks/>
          </p:cNvSpPr>
          <p:nvPr/>
        </p:nvSpPr>
        <p:spPr>
          <a:xfrm>
            <a:off x="940609" y="1682173"/>
            <a:ext cx="4645115" cy="427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002060"/>
                </a:solidFill>
                <a:latin typeface="+mn-lt"/>
              </a:rPr>
              <a:t>Dataset with control over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+mn-lt"/>
              </a:rPr>
              <a:t>Shape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 of structures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+mn-lt"/>
              </a:rPr>
              <a:t>Location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 of structures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+mn-lt"/>
              </a:rPr>
              <a:t>Number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 of structures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+mn-lt"/>
              </a:rPr>
              <a:t>No background noise/artifacts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900" b="1" dirty="0">
              <a:solidFill>
                <a:srgbClr val="002060"/>
              </a:solidFill>
              <a:latin typeface="+mn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002060"/>
                </a:solidFill>
                <a:latin typeface="+mn-lt"/>
              </a:rPr>
              <a:t>Trainings Purpose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rgbClr val="002060"/>
                </a:solidFill>
                <a:latin typeface="+mn-lt"/>
              </a:rPr>
              <a:t>Evaluate </a:t>
            </a:r>
            <a:r>
              <a:rPr lang="en-US" sz="1600" dirty="0" err="1">
                <a:solidFill>
                  <a:srgbClr val="002060"/>
                </a:solidFill>
                <a:latin typeface="+mn-lt"/>
              </a:rPr>
              <a:t>PowerNet’s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 ability to resynthesize attenuated PA in terms of shape, location, number of structures and corresponding laser intensity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86A59-4246-8F4A-9238-EB34F3E1DBF5}"/>
              </a:ext>
            </a:extLst>
          </p:cNvPr>
          <p:cNvGrpSpPr/>
          <p:nvPr/>
        </p:nvGrpSpPr>
        <p:grpSpPr>
          <a:xfrm>
            <a:off x="6176222" y="1003246"/>
            <a:ext cx="5516941" cy="5291045"/>
            <a:chOff x="6221119" y="1010279"/>
            <a:chExt cx="5516941" cy="5291045"/>
          </a:xfrm>
        </p:grpSpPr>
        <p:pic>
          <p:nvPicPr>
            <p:cNvPr id="24" name="Picture 23" descr="A picture containing outdoor, building material, stone&#10;&#10;Description automatically generated">
              <a:extLst>
                <a:ext uri="{FF2B5EF4-FFF2-40B4-BE49-F238E27FC236}">
                  <a16:creationId xmlns:a16="http://schemas.microsoft.com/office/drawing/2014/main" id="{0E7D0A31-214B-1649-9880-89CC5B427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0605" y="4675724"/>
              <a:ext cx="1625600" cy="1625600"/>
            </a:xfrm>
            <a:prstGeom prst="rect">
              <a:avLst/>
            </a:prstGeom>
          </p:spPr>
        </p:pic>
        <p:pic>
          <p:nvPicPr>
            <p:cNvPr id="25" name="Picture 24" descr="A group of carved pumpkins&#10;&#10;Description automatically generated with low confidence">
              <a:extLst>
                <a:ext uri="{FF2B5EF4-FFF2-40B4-BE49-F238E27FC236}">
                  <a16:creationId xmlns:a16="http://schemas.microsoft.com/office/drawing/2014/main" id="{CD684E4B-A9A4-FC4B-AB65-34FD32C91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04667" y="1379892"/>
              <a:ext cx="1625600" cy="1625600"/>
            </a:xfrm>
            <a:prstGeom prst="rect">
              <a:avLst/>
            </a:prstGeom>
          </p:spPr>
        </p:pic>
        <p:pic>
          <p:nvPicPr>
            <p:cNvPr id="26" name="Picture 25" descr="A picture containing outdoor, light, dark, night&#10;&#10;Description automatically generated">
              <a:extLst>
                <a:ext uri="{FF2B5EF4-FFF2-40B4-BE49-F238E27FC236}">
                  <a16:creationId xmlns:a16="http://schemas.microsoft.com/office/drawing/2014/main" id="{2CE5A9E0-4CCA-7649-9839-9716F5709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97976" y="3030815"/>
              <a:ext cx="1625600" cy="1625600"/>
            </a:xfrm>
            <a:prstGeom prst="rect">
              <a:avLst/>
            </a:prstGeom>
          </p:spPr>
        </p:pic>
        <p:pic>
          <p:nvPicPr>
            <p:cNvPr id="27" name="Picture 26" descr="A picture containing outdoor, red, light, traffic&#10;&#10;Description automatically generated">
              <a:extLst>
                <a:ext uri="{FF2B5EF4-FFF2-40B4-BE49-F238E27FC236}">
                  <a16:creationId xmlns:a16="http://schemas.microsoft.com/office/drawing/2014/main" id="{515C9BCE-002F-2348-BC84-C2B41AECE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97976" y="4675724"/>
              <a:ext cx="1625600" cy="16256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48C474D-5697-A84C-A2A2-22ED8B6BC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50989" y="1382195"/>
              <a:ext cx="1625600" cy="1625600"/>
            </a:xfrm>
            <a:prstGeom prst="rect">
              <a:avLst/>
            </a:prstGeom>
          </p:spPr>
        </p:pic>
        <p:pic>
          <p:nvPicPr>
            <p:cNvPr id="29" name="Picture 28" descr="A picture containing light, traffic, dark&#10;&#10;Description automatically generated">
              <a:extLst>
                <a:ext uri="{FF2B5EF4-FFF2-40B4-BE49-F238E27FC236}">
                  <a16:creationId xmlns:a16="http://schemas.microsoft.com/office/drawing/2014/main" id="{DA9852C0-E997-C042-B3BE-6282C5739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50989" y="3026520"/>
              <a:ext cx="1625600" cy="1625600"/>
            </a:xfrm>
            <a:prstGeom prst="rect">
              <a:avLst/>
            </a:prstGeom>
          </p:spPr>
        </p:pic>
        <p:pic>
          <p:nvPicPr>
            <p:cNvPr id="30" name="Picture 29" descr="A picture containing outdoor, red, light, traffic&#10;&#10;Description automatically generated">
              <a:extLst>
                <a:ext uri="{FF2B5EF4-FFF2-40B4-BE49-F238E27FC236}">
                  <a16:creationId xmlns:a16="http://schemas.microsoft.com/office/drawing/2014/main" id="{BE1901B6-518F-1D48-8432-24734070A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50989" y="4675724"/>
              <a:ext cx="1625600" cy="1625600"/>
            </a:xfrm>
            <a:prstGeom prst="rect">
              <a:avLst/>
            </a:prstGeom>
          </p:spPr>
        </p:pic>
        <p:pic>
          <p:nvPicPr>
            <p:cNvPr id="31" name="Picture 30" descr="A picture containing outdoor, building material, stone&#10;&#10;Description automatically generated">
              <a:extLst>
                <a:ext uri="{FF2B5EF4-FFF2-40B4-BE49-F238E27FC236}">
                  <a16:creationId xmlns:a16="http://schemas.microsoft.com/office/drawing/2014/main" id="{F2D39001-02C4-214A-853B-17D2BD004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1174" y="3030815"/>
              <a:ext cx="1625600" cy="1625600"/>
            </a:xfrm>
            <a:prstGeom prst="rect">
              <a:avLst/>
            </a:prstGeom>
          </p:spPr>
        </p:pic>
        <p:pic>
          <p:nvPicPr>
            <p:cNvPr id="32" name="Picture 31" descr="A picture containing outdoor, building material, stone&#10;&#10;Description automatically generated">
              <a:extLst>
                <a:ext uri="{FF2B5EF4-FFF2-40B4-BE49-F238E27FC236}">
                  <a16:creationId xmlns:a16="http://schemas.microsoft.com/office/drawing/2014/main" id="{98CC2CB0-04A9-5948-AED6-F3D8C0E2E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0605" y="1379892"/>
              <a:ext cx="1625600" cy="16256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E452B03-D7D5-EA41-BC24-BEFD5D662D22}"/>
                </a:ext>
              </a:extLst>
            </p:cNvPr>
            <p:cNvSpPr txBox="1"/>
            <p:nvPr/>
          </p:nvSpPr>
          <p:spPr>
            <a:xfrm>
              <a:off x="6478248" y="1010279"/>
              <a:ext cx="1948542" cy="36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+mj-lt"/>
                </a:rPr>
                <a:t>Ultrasound BM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8A12D21-DD94-4B49-9252-BF291173B867}"/>
                </a:ext>
              </a:extLst>
            </p:cNvPr>
            <p:cNvSpPr txBox="1"/>
            <p:nvPr/>
          </p:nvSpPr>
          <p:spPr>
            <a:xfrm>
              <a:off x="8252903" y="1019151"/>
              <a:ext cx="1737518" cy="36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+mj-lt"/>
                </a:rPr>
                <a:t>Attenuated PA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BCFC760-839C-1948-9F07-FE29B6D74D31}"/>
                </a:ext>
              </a:extLst>
            </p:cNvPr>
            <p:cNvSpPr txBox="1"/>
            <p:nvPr/>
          </p:nvSpPr>
          <p:spPr>
            <a:xfrm>
              <a:off x="9789518" y="1011498"/>
              <a:ext cx="1948542" cy="36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+mj-lt"/>
                </a:rPr>
                <a:t>PowerNet</a:t>
              </a:r>
              <a:r>
                <a:rPr lang="en-US" dirty="0">
                  <a:solidFill>
                    <a:srgbClr val="002060"/>
                  </a:solidFill>
                  <a:latin typeface="+mj-lt"/>
                </a:rPr>
                <a:t> PA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CE6ED19-09E9-9D4E-BE9B-EAA06C9C933D}"/>
                </a:ext>
              </a:extLst>
            </p:cNvPr>
            <p:cNvSpPr txBox="1"/>
            <p:nvPr/>
          </p:nvSpPr>
          <p:spPr>
            <a:xfrm rot="16200000">
              <a:off x="5960802" y="2008026"/>
              <a:ext cx="889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10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</a:rPr>
                <a:t>mJ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49238B8-71C3-0D47-989F-9A39A7F03B60}"/>
                </a:ext>
              </a:extLst>
            </p:cNvPr>
            <p:cNvSpPr txBox="1"/>
            <p:nvPr/>
          </p:nvSpPr>
          <p:spPr>
            <a:xfrm rot="16200000">
              <a:off x="6012946" y="3654653"/>
              <a:ext cx="8311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5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</a:rPr>
                <a:t>mJ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B2D74B2-9A2C-084E-90F7-F0AA04CAED8D}"/>
                </a:ext>
              </a:extLst>
            </p:cNvPr>
            <p:cNvSpPr txBox="1"/>
            <p:nvPr/>
          </p:nvSpPr>
          <p:spPr>
            <a:xfrm rot="16200000">
              <a:off x="5999017" y="5303858"/>
              <a:ext cx="8135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2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</a:rPr>
                <a:t>mJ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6702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76809" y="1164771"/>
            <a:ext cx="4025374" cy="5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Array Phantom Dataset</a:t>
            </a:r>
          </a:p>
        </p:txBody>
      </p:sp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52C66BBC-9453-B54E-8859-F2AF5ADAFA53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DEPARTMENT OF ELECTRICAL AND COMPUTER ENGINEERING</a:t>
            </a: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DATASET TRAINING &amp; EVALUATION</a:t>
            </a:r>
          </a:p>
        </p:txBody>
      </p:sp>
      <p:sp>
        <p:nvSpPr>
          <p:cNvPr id="15" name="Google Shape;147;p7">
            <a:extLst>
              <a:ext uri="{FF2B5EF4-FFF2-40B4-BE49-F238E27FC236}">
                <a16:creationId xmlns:a16="http://schemas.microsoft.com/office/drawing/2014/main" id="{E7589692-2F83-AC4C-86C0-207CB5D52356}"/>
              </a:ext>
            </a:extLst>
          </p:cNvPr>
          <p:cNvSpPr txBox="1">
            <a:spLocks/>
          </p:cNvSpPr>
          <p:nvPr/>
        </p:nvSpPr>
        <p:spPr>
          <a:xfrm>
            <a:off x="441959" y="1732086"/>
            <a:ext cx="4930931" cy="2419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500" b="1" dirty="0">
                <a:solidFill>
                  <a:srgbClr val="002060"/>
                </a:solidFill>
                <a:latin typeface="+mn-lt"/>
              </a:rPr>
              <a:t>Trainings Purpose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500" dirty="0">
                <a:solidFill>
                  <a:srgbClr val="002060"/>
                </a:solidFill>
                <a:latin typeface="+mn-lt"/>
              </a:rPr>
              <a:t>Dataset has good point structures to demonstrate overcoming laser attenuation</a:t>
            </a:r>
          </a:p>
          <a:p>
            <a:pPr marL="285750" indent="-285750">
              <a:lnSpc>
                <a:spcPct val="120000"/>
              </a:lnSpc>
            </a:pPr>
            <a:r>
              <a:rPr lang="en-US" sz="1500" dirty="0">
                <a:solidFill>
                  <a:srgbClr val="002060"/>
                </a:solidFill>
                <a:latin typeface="+mn-lt"/>
              </a:rPr>
              <a:t>Segmented each image into 9 patches </a:t>
            </a:r>
          </a:p>
          <a:p>
            <a:pPr marL="285750" indent="-285750">
              <a:lnSpc>
                <a:spcPct val="120000"/>
              </a:lnSpc>
            </a:pPr>
            <a:r>
              <a:rPr lang="en-US" sz="1500" dirty="0">
                <a:solidFill>
                  <a:srgbClr val="002060"/>
                </a:solidFill>
                <a:latin typeface="+mn-lt"/>
              </a:rPr>
              <a:t>Trained with only patch 5 (greatest intensity)</a:t>
            </a:r>
          </a:p>
          <a:p>
            <a:pPr marL="285750" indent="-285750">
              <a:lnSpc>
                <a:spcPct val="120000"/>
              </a:lnSpc>
            </a:pPr>
            <a:r>
              <a:rPr lang="en-US" sz="1500" dirty="0">
                <a:solidFill>
                  <a:srgbClr val="002060"/>
                </a:solidFill>
                <a:latin typeface="+mn-lt"/>
              </a:rPr>
              <a:t>Attenuation direction is radially outwards from center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D8CE2C9-04D5-4C46-8AFC-5144D2C20585}"/>
              </a:ext>
            </a:extLst>
          </p:cNvPr>
          <p:cNvGrpSpPr/>
          <p:nvPr/>
        </p:nvGrpSpPr>
        <p:grpSpPr>
          <a:xfrm>
            <a:off x="5439000" y="1601625"/>
            <a:ext cx="6343666" cy="4546752"/>
            <a:chOff x="5439000" y="1601625"/>
            <a:chExt cx="6343666" cy="4546752"/>
          </a:xfrm>
        </p:grpSpPr>
        <p:pic>
          <p:nvPicPr>
            <p:cNvPr id="42" name="Picture 41" descr="A picture containing outdoor, ground, field, night sky&#10;&#10;Description automatically generated">
              <a:extLst>
                <a:ext uri="{FF2B5EF4-FFF2-40B4-BE49-F238E27FC236}">
                  <a16:creationId xmlns:a16="http://schemas.microsoft.com/office/drawing/2014/main" id="{9C57025A-CB90-5A4B-9FC2-383FB47BC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39000" y="1933302"/>
              <a:ext cx="2081133" cy="2081133"/>
            </a:xfrm>
            <a:prstGeom prst="rect">
              <a:avLst/>
            </a:prstGeom>
          </p:spPr>
        </p:pic>
        <p:pic>
          <p:nvPicPr>
            <p:cNvPr id="43" name="Picture 42" descr="A picture containing outdoor, ground, field&#10;&#10;Description automatically generated">
              <a:extLst>
                <a:ext uri="{FF2B5EF4-FFF2-40B4-BE49-F238E27FC236}">
                  <a16:creationId xmlns:a16="http://schemas.microsoft.com/office/drawing/2014/main" id="{6EF88EB4-7C27-FE44-8234-45C6137A4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39000" y="4067244"/>
              <a:ext cx="2081133" cy="2081133"/>
            </a:xfrm>
            <a:prstGeom prst="rect">
              <a:avLst/>
            </a:prstGeom>
          </p:spPr>
        </p:pic>
        <p:pic>
          <p:nvPicPr>
            <p:cNvPr id="44" name="Picture 43" descr="A picture containing light, colorful&#10;&#10;Description automatically generated">
              <a:extLst>
                <a:ext uri="{FF2B5EF4-FFF2-40B4-BE49-F238E27FC236}">
                  <a16:creationId xmlns:a16="http://schemas.microsoft.com/office/drawing/2014/main" id="{3FA46BBC-1D02-E54A-8B47-878BEBCD5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444"/>
            <a:stretch/>
          </p:blipFill>
          <p:spPr>
            <a:xfrm>
              <a:off x="9696253" y="4061917"/>
              <a:ext cx="2076093" cy="2081133"/>
            </a:xfrm>
            <a:prstGeom prst="rect">
              <a:avLst/>
            </a:prstGeom>
          </p:spPr>
        </p:pic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7EF19579-D8CD-4042-862B-7E16033EA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0416"/>
            <a:stretch/>
          </p:blipFill>
          <p:spPr>
            <a:xfrm>
              <a:off x="9696254" y="1933302"/>
              <a:ext cx="2086412" cy="2081133"/>
            </a:xfrm>
            <a:prstGeom prst="rect">
              <a:avLst/>
            </a:prstGeom>
          </p:spPr>
        </p:pic>
        <p:pic>
          <p:nvPicPr>
            <p:cNvPr id="46" name="Picture 45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09D5105B-9204-0749-A3BA-32E8F293E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0428"/>
            <a:stretch/>
          </p:blipFill>
          <p:spPr>
            <a:xfrm>
              <a:off x="7571562" y="1933302"/>
              <a:ext cx="2085860" cy="2081133"/>
            </a:xfrm>
            <a:prstGeom prst="rect">
              <a:avLst/>
            </a:prstGeom>
          </p:spPr>
        </p:pic>
        <p:pic>
          <p:nvPicPr>
            <p:cNvPr id="47" name="Picture 46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9E4D0AD7-E17F-FD48-B52B-7C30F6F07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74157" y="4061917"/>
              <a:ext cx="2081133" cy="208113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3A8B919-F5E9-514B-8844-128E9187E6E0}"/>
                </a:ext>
              </a:extLst>
            </p:cNvPr>
            <p:cNvSpPr txBox="1"/>
            <p:nvPr/>
          </p:nvSpPr>
          <p:spPr>
            <a:xfrm>
              <a:off x="5505295" y="1617714"/>
              <a:ext cx="19485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+mj-lt"/>
                </a:rPr>
                <a:t>Ultrasound BM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C536759-CD6A-6A43-85BF-46B13D272BFF}"/>
                </a:ext>
              </a:extLst>
            </p:cNvPr>
            <p:cNvSpPr txBox="1"/>
            <p:nvPr/>
          </p:nvSpPr>
          <p:spPr>
            <a:xfrm>
              <a:off x="7745733" y="1604178"/>
              <a:ext cx="17375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+mn-lt"/>
                </a:rPr>
                <a:t>Attenuated PA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A241093-C4FD-7C47-A20A-550A4E834D37}"/>
                </a:ext>
              </a:extLst>
            </p:cNvPr>
            <p:cNvSpPr txBox="1"/>
            <p:nvPr/>
          </p:nvSpPr>
          <p:spPr>
            <a:xfrm>
              <a:off x="9760028" y="1601625"/>
              <a:ext cx="1948542" cy="36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+mj-lt"/>
                </a:rPr>
                <a:t>PowerNet</a:t>
              </a:r>
              <a:r>
                <a:rPr lang="en-US" dirty="0">
                  <a:solidFill>
                    <a:srgbClr val="002060"/>
                  </a:solidFill>
                  <a:latin typeface="+mj-lt"/>
                </a:rPr>
                <a:t> PA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222A8B7-413E-2F4E-944F-F706DD347AA0}"/>
              </a:ext>
            </a:extLst>
          </p:cNvPr>
          <p:cNvGrpSpPr/>
          <p:nvPr/>
        </p:nvGrpSpPr>
        <p:grpSpPr>
          <a:xfrm>
            <a:off x="693659" y="4290889"/>
            <a:ext cx="1795001" cy="1795933"/>
            <a:chOff x="3935301" y="2707640"/>
            <a:chExt cx="2238929" cy="2240092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3FF52E9-F667-9E4D-9501-951769DCF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2931" t="29314" r="30043" b="10840"/>
            <a:stretch/>
          </p:blipFill>
          <p:spPr>
            <a:xfrm>
              <a:off x="3935301" y="2707640"/>
              <a:ext cx="2238929" cy="2240092"/>
            </a:xfrm>
            <a:prstGeom prst="rect">
              <a:avLst/>
            </a:prstGeom>
          </p:spPr>
        </p:pic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2052AB5-0680-C74F-A53D-62273DFFA7B1}"/>
                </a:ext>
              </a:extLst>
            </p:cNvPr>
            <p:cNvCxnSpPr>
              <a:cxnSpLocks/>
            </p:cNvCxnSpPr>
            <p:nvPr/>
          </p:nvCxnSpPr>
          <p:spPr>
            <a:xfrm>
              <a:off x="3935301" y="3429000"/>
              <a:ext cx="2238929" cy="0"/>
            </a:xfrm>
            <a:prstGeom prst="line">
              <a:avLst/>
            </a:prstGeom>
            <a:ln w="2222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9358FD4-63FC-0C48-954A-542DCAD1811D}"/>
                </a:ext>
              </a:extLst>
            </p:cNvPr>
            <p:cNvCxnSpPr>
              <a:cxnSpLocks/>
            </p:cNvCxnSpPr>
            <p:nvPr/>
          </p:nvCxnSpPr>
          <p:spPr>
            <a:xfrm>
              <a:off x="3935301" y="4206432"/>
              <a:ext cx="2238929" cy="0"/>
            </a:xfrm>
            <a:prstGeom prst="line">
              <a:avLst/>
            </a:prstGeom>
            <a:ln w="2222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8F97837-6CD6-4F48-AEAE-F30262C292A6}"/>
                </a:ext>
              </a:extLst>
            </p:cNvPr>
            <p:cNvCxnSpPr>
              <a:cxnSpLocks/>
            </p:cNvCxnSpPr>
            <p:nvPr/>
          </p:nvCxnSpPr>
          <p:spPr>
            <a:xfrm>
              <a:off x="4654113" y="2707640"/>
              <a:ext cx="0" cy="2240092"/>
            </a:xfrm>
            <a:prstGeom prst="line">
              <a:avLst/>
            </a:prstGeom>
            <a:ln w="2222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27F06CB-8E1C-DC42-98B7-AAFEAAB0BB41}"/>
                </a:ext>
              </a:extLst>
            </p:cNvPr>
            <p:cNvCxnSpPr>
              <a:cxnSpLocks/>
            </p:cNvCxnSpPr>
            <p:nvPr/>
          </p:nvCxnSpPr>
          <p:spPr>
            <a:xfrm>
              <a:off x="5441321" y="2707640"/>
              <a:ext cx="3029" cy="2240092"/>
            </a:xfrm>
            <a:prstGeom prst="line">
              <a:avLst/>
            </a:prstGeom>
            <a:ln w="2222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2250480-1897-2D4B-B596-817F3A3C365D}"/>
              </a:ext>
            </a:extLst>
          </p:cNvPr>
          <p:cNvGrpSpPr/>
          <p:nvPr/>
        </p:nvGrpSpPr>
        <p:grpSpPr>
          <a:xfrm>
            <a:off x="2995238" y="4290889"/>
            <a:ext cx="1795001" cy="1795933"/>
            <a:chOff x="272042" y="4754025"/>
            <a:chExt cx="2238929" cy="2240092"/>
          </a:xfrm>
        </p:grpSpPr>
        <p:pic>
          <p:nvPicPr>
            <p:cNvPr id="58" name="Picture 57" descr="A picture containing shoji, white, tiled, tile&#10;&#10;Description automatically generated">
              <a:extLst>
                <a:ext uri="{FF2B5EF4-FFF2-40B4-BE49-F238E27FC236}">
                  <a16:creationId xmlns:a16="http://schemas.microsoft.com/office/drawing/2014/main" id="{C43EC207-DB46-D546-9458-467EEF48C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822" t="1770"/>
            <a:stretch/>
          </p:blipFill>
          <p:spPr>
            <a:xfrm>
              <a:off x="272042" y="4754025"/>
              <a:ext cx="2238929" cy="224009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AB9B3CE-30E0-7644-BE53-BA4D840EC2F6}"/>
                </a:ext>
              </a:extLst>
            </p:cNvPr>
            <p:cNvSpPr txBox="1"/>
            <p:nvPr/>
          </p:nvSpPr>
          <p:spPr>
            <a:xfrm>
              <a:off x="438407" y="4941266"/>
              <a:ext cx="3714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11BE088-46BA-BA45-9B2E-DF2FED202360}"/>
                </a:ext>
              </a:extLst>
            </p:cNvPr>
            <p:cNvSpPr txBox="1"/>
            <p:nvPr/>
          </p:nvSpPr>
          <p:spPr>
            <a:xfrm>
              <a:off x="1206151" y="4924115"/>
              <a:ext cx="3714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D0D58B1-5233-0846-8B13-DFC585C600F3}"/>
                </a:ext>
              </a:extLst>
            </p:cNvPr>
            <p:cNvSpPr txBox="1"/>
            <p:nvPr/>
          </p:nvSpPr>
          <p:spPr>
            <a:xfrm>
              <a:off x="1946602" y="4924114"/>
              <a:ext cx="3714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A059F4C-E97B-C847-93EE-ABC13EDB5041}"/>
                </a:ext>
              </a:extLst>
            </p:cNvPr>
            <p:cNvSpPr txBox="1"/>
            <p:nvPr/>
          </p:nvSpPr>
          <p:spPr>
            <a:xfrm>
              <a:off x="456589" y="5657881"/>
              <a:ext cx="3714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06A6F86-5604-744A-A48F-5EBA285B9E95}"/>
                </a:ext>
              </a:extLst>
            </p:cNvPr>
            <p:cNvSpPr txBox="1"/>
            <p:nvPr/>
          </p:nvSpPr>
          <p:spPr>
            <a:xfrm>
              <a:off x="1206152" y="5657882"/>
              <a:ext cx="3714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/>
                  </a:solidFill>
                  <a:latin typeface="+mj-lt"/>
                </a:rPr>
                <a:t>5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7866740-FD93-384A-9149-FABA2C65C9C6}"/>
                </a:ext>
              </a:extLst>
            </p:cNvPr>
            <p:cNvSpPr txBox="1"/>
            <p:nvPr/>
          </p:nvSpPr>
          <p:spPr>
            <a:xfrm>
              <a:off x="1954241" y="5657882"/>
              <a:ext cx="3714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6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1760657-AB6C-7C40-9F22-F06E29C29B06}"/>
                </a:ext>
              </a:extLst>
            </p:cNvPr>
            <p:cNvSpPr txBox="1"/>
            <p:nvPr/>
          </p:nvSpPr>
          <p:spPr>
            <a:xfrm>
              <a:off x="438407" y="6439862"/>
              <a:ext cx="3714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7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1E760F0-7B4F-5E40-B375-98A0F47C5E02}"/>
                </a:ext>
              </a:extLst>
            </p:cNvPr>
            <p:cNvSpPr txBox="1"/>
            <p:nvPr/>
          </p:nvSpPr>
          <p:spPr>
            <a:xfrm>
              <a:off x="1206153" y="6439862"/>
              <a:ext cx="3714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8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AC00FF0-0DC1-BD46-833F-E2386CE1CD61}"/>
                </a:ext>
              </a:extLst>
            </p:cNvPr>
            <p:cNvSpPr txBox="1"/>
            <p:nvPr/>
          </p:nvSpPr>
          <p:spPr>
            <a:xfrm>
              <a:off x="1985099" y="6439862"/>
              <a:ext cx="3714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9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2B31E87E-0EF8-6A41-B8A3-EC1465E2090C}"/>
              </a:ext>
            </a:extLst>
          </p:cNvPr>
          <p:cNvSpPr txBox="1"/>
          <p:nvPr/>
        </p:nvSpPr>
        <p:spPr>
          <a:xfrm>
            <a:off x="616888" y="6090686"/>
            <a:ext cx="1948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+mj-lt"/>
              </a:rPr>
              <a:t>Gaussian Beam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E6CAFCC-C086-D545-A361-5317779D15F8}"/>
              </a:ext>
            </a:extLst>
          </p:cNvPr>
          <p:cNvSpPr txBox="1"/>
          <p:nvPr/>
        </p:nvSpPr>
        <p:spPr>
          <a:xfrm>
            <a:off x="2918467" y="6099958"/>
            <a:ext cx="1948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+mj-lt"/>
              </a:rPr>
              <a:t>Patch Segmentation</a:t>
            </a:r>
          </a:p>
        </p:txBody>
      </p:sp>
    </p:spTree>
    <p:extLst>
      <p:ext uri="{BB962C8B-B14F-4D97-AF65-F5344CB8AC3E}">
        <p14:creationId xmlns:p14="http://schemas.microsoft.com/office/powerpoint/2010/main" val="3943279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19821</TotalTime>
  <Words>1007</Words>
  <Application>Microsoft Macintosh PowerPoint</Application>
  <PresentationFormat>Widescreen</PresentationFormat>
  <Paragraphs>245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template. Please copy this document before making any edits</dc:title>
  <dc:creator>Nielsen, Joshua</dc:creator>
  <cp:lastModifiedBy>Wu, Christine Szu-Yao</cp:lastModifiedBy>
  <cp:revision>185</cp:revision>
  <dcterms:created xsi:type="dcterms:W3CDTF">2019-01-14T22:06:33Z</dcterms:created>
  <dcterms:modified xsi:type="dcterms:W3CDTF">2021-05-10T17:00:05Z</dcterms:modified>
</cp:coreProperties>
</file>